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 id="2147483721" r:id="rId2"/>
  </p:sldMasterIdLst>
  <p:notesMasterIdLst>
    <p:notesMasterId r:id="rId48"/>
  </p:notesMasterIdLst>
  <p:handoutMasterIdLst>
    <p:handoutMasterId r:id="rId49"/>
  </p:handoutMasterIdLst>
  <p:sldIdLst>
    <p:sldId id="381" r:id="rId3"/>
    <p:sldId id="382" r:id="rId4"/>
    <p:sldId id="405" r:id="rId5"/>
    <p:sldId id="415" r:id="rId6"/>
    <p:sldId id="408" r:id="rId7"/>
    <p:sldId id="412" r:id="rId8"/>
    <p:sldId id="391" r:id="rId9"/>
    <p:sldId id="392" r:id="rId10"/>
    <p:sldId id="393" r:id="rId11"/>
    <p:sldId id="395" r:id="rId12"/>
    <p:sldId id="394" r:id="rId13"/>
    <p:sldId id="396" r:id="rId14"/>
    <p:sldId id="413" r:id="rId15"/>
    <p:sldId id="397" r:id="rId16"/>
    <p:sldId id="398" r:id="rId17"/>
    <p:sldId id="399" r:id="rId18"/>
    <p:sldId id="400" r:id="rId19"/>
    <p:sldId id="401" r:id="rId20"/>
    <p:sldId id="402" r:id="rId21"/>
    <p:sldId id="403" r:id="rId22"/>
    <p:sldId id="414" r:id="rId23"/>
    <p:sldId id="385" r:id="rId24"/>
    <p:sldId id="386" r:id="rId25"/>
    <p:sldId id="387" r:id="rId26"/>
    <p:sldId id="388" r:id="rId27"/>
    <p:sldId id="389" r:id="rId28"/>
    <p:sldId id="390" r:id="rId29"/>
    <p:sldId id="416" r:id="rId30"/>
    <p:sldId id="417" r:id="rId31"/>
    <p:sldId id="418" r:id="rId32"/>
    <p:sldId id="419" r:id="rId33"/>
    <p:sldId id="420" r:id="rId34"/>
    <p:sldId id="421" r:id="rId35"/>
    <p:sldId id="422" r:id="rId36"/>
    <p:sldId id="423" r:id="rId37"/>
    <p:sldId id="424" r:id="rId38"/>
    <p:sldId id="425" r:id="rId39"/>
    <p:sldId id="426" r:id="rId40"/>
    <p:sldId id="427" r:id="rId41"/>
    <p:sldId id="428" r:id="rId42"/>
    <p:sldId id="429" r:id="rId43"/>
    <p:sldId id="430" r:id="rId44"/>
    <p:sldId id="431" r:id="rId45"/>
    <p:sldId id="432" r:id="rId46"/>
    <p:sldId id="43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0B"/>
    <a:srgbClr val="E9E9E9"/>
    <a:srgbClr val="A8A8A8"/>
    <a:srgbClr val="FFC60A"/>
    <a:srgbClr val="595959"/>
    <a:srgbClr val="FFAE15"/>
    <a:srgbClr val="FEDF90"/>
    <a:srgbClr val="FDB813"/>
    <a:srgbClr val="FFEFD1"/>
    <a:srgbClr val="F27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89" autoAdjust="0"/>
    <p:restoredTop sz="90221" autoAdjust="0"/>
  </p:normalViewPr>
  <p:slideViewPr>
    <p:cSldViewPr snapToGrid="0" showGuides="1">
      <p:cViewPr>
        <p:scale>
          <a:sx n="70" d="100"/>
          <a:sy n="70" d="100"/>
        </p:scale>
        <p:origin x="2736" y="1456"/>
      </p:cViewPr>
      <p:guideLst>
        <p:guide orient="horz" pos="2251"/>
        <p:guide pos="3817"/>
      </p:guideLst>
    </p:cSldViewPr>
  </p:slideViewPr>
  <p:notesTextViewPr>
    <p:cViewPr>
      <p:scale>
        <a:sx n="1" d="1"/>
        <a:sy n="1" d="1"/>
      </p:scale>
      <p:origin x="0" y="0"/>
    </p:cViewPr>
  </p:notesTextViewPr>
  <p:notesViewPr>
    <p:cSldViewPr snapToGrid="0" showGuides="1">
      <p:cViewPr varScale="1">
        <p:scale>
          <a:sx n="52" d="100"/>
          <a:sy n="52" d="100"/>
        </p:scale>
        <p:origin x="286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7AE639-B949-604C-B274-6A15E64CAD42}" type="doc">
      <dgm:prSet loTypeId="urn:microsoft.com/office/officeart/2005/8/layout/balance1" loCatId="" qsTypeId="urn:microsoft.com/office/officeart/2005/8/quickstyle/3d5" qsCatId="3D" csTypeId="urn:microsoft.com/office/officeart/2005/8/colors/accent1_2" csCatId="accent1" phldr="1"/>
      <dgm:spPr/>
      <dgm:t>
        <a:bodyPr/>
        <a:lstStyle/>
        <a:p>
          <a:endParaRPr lang="en-US"/>
        </a:p>
      </dgm:t>
    </dgm:pt>
    <dgm:pt modelId="{85566394-DF45-BD4A-922E-34FA69684C75}">
      <dgm:prSet phldrT="[Text]"/>
      <dgm:spPr/>
      <dgm:t>
        <a:bodyPr/>
        <a:lstStyle/>
        <a:p>
          <a:r>
            <a:rPr lang="it-IT" dirty="0"/>
            <a:t>Benefits</a:t>
          </a:r>
          <a:endParaRPr lang="en-US" dirty="0"/>
        </a:p>
      </dgm:t>
    </dgm:pt>
    <dgm:pt modelId="{7D7438FA-9E06-1D42-A625-128BFFEBC031}" type="parTrans" cxnId="{654D442C-226C-2D4A-B54B-849FAE9F73CD}">
      <dgm:prSet/>
      <dgm:spPr/>
      <dgm:t>
        <a:bodyPr/>
        <a:lstStyle/>
        <a:p>
          <a:endParaRPr lang="en-US"/>
        </a:p>
      </dgm:t>
    </dgm:pt>
    <dgm:pt modelId="{D8B31D07-FE55-6D4E-A759-84FE9AAB3044}" type="sibTrans" cxnId="{654D442C-226C-2D4A-B54B-849FAE9F73CD}">
      <dgm:prSet/>
      <dgm:spPr/>
      <dgm:t>
        <a:bodyPr/>
        <a:lstStyle/>
        <a:p>
          <a:endParaRPr lang="en-US"/>
        </a:p>
      </dgm:t>
    </dgm:pt>
    <dgm:pt modelId="{8044282E-CDC0-2349-8577-7B2205136002}">
      <dgm:prSet phldrT="[Text]"/>
      <dgm:spPr/>
      <dgm:t>
        <a:bodyPr/>
        <a:lstStyle/>
        <a:p>
          <a:r>
            <a:rPr lang="it-IT" dirty="0" err="1"/>
            <a:t>Risks</a:t>
          </a:r>
          <a:endParaRPr lang="en-US" dirty="0"/>
        </a:p>
      </dgm:t>
    </dgm:pt>
    <dgm:pt modelId="{41B1DE4D-36B5-3945-800C-662D82C392E6}" type="parTrans" cxnId="{AE297E51-CF32-9646-B936-88DFFA0E716F}">
      <dgm:prSet/>
      <dgm:spPr/>
      <dgm:t>
        <a:bodyPr/>
        <a:lstStyle/>
        <a:p>
          <a:endParaRPr lang="en-US"/>
        </a:p>
      </dgm:t>
    </dgm:pt>
    <dgm:pt modelId="{71AAC714-D074-A846-8080-2C6DD54F94B1}" type="sibTrans" cxnId="{AE297E51-CF32-9646-B936-88DFFA0E716F}">
      <dgm:prSet/>
      <dgm:spPr/>
      <dgm:t>
        <a:bodyPr/>
        <a:lstStyle/>
        <a:p>
          <a:endParaRPr lang="en-US"/>
        </a:p>
      </dgm:t>
    </dgm:pt>
    <dgm:pt modelId="{47409403-EDFB-EF44-9A36-70705F5F2E5B}">
      <dgm:prSet phldrT="[Text]"/>
      <dgm:spPr>
        <a:solidFill>
          <a:srgbClr val="FDB813"/>
        </a:solidFill>
      </dgm:spPr>
      <dgm:t>
        <a:bodyPr/>
        <a:lstStyle/>
        <a:p>
          <a:r>
            <a:rPr lang="it-IT" dirty="0">
              <a:solidFill>
                <a:schemeClr val="tx1"/>
              </a:solidFill>
            </a:rPr>
            <a:t>"no single </a:t>
          </a:r>
          <a:r>
            <a:rPr lang="it-IT" dirty="0" err="1">
              <a:solidFill>
                <a:schemeClr val="tx1"/>
              </a:solidFill>
            </a:rPr>
            <a:t>point</a:t>
          </a:r>
          <a:r>
            <a:rPr lang="it-IT" dirty="0">
              <a:solidFill>
                <a:schemeClr val="tx1"/>
              </a:solidFill>
            </a:rPr>
            <a:t> of </a:t>
          </a:r>
          <a:r>
            <a:rPr lang="it-IT" dirty="0" err="1">
              <a:solidFill>
                <a:schemeClr val="tx1"/>
              </a:solidFill>
            </a:rPr>
            <a:t>failure</a:t>
          </a:r>
          <a:r>
            <a:rPr lang="it-IT" dirty="0">
              <a:solidFill>
                <a:schemeClr val="tx1"/>
              </a:solidFill>
            </a:rPr>
            <a:t>"</a:t>
          </a:r>
          <a:endParaRPr lang="en-US" dirty="0">
            <a:solidFill>
              <a:schemeClr val="tx1"/>
            </a:solidFill>
          </a:endParaRPr>
        </a:p>
      </dgm:t>
    </dgm:pt>
    <dgm:pt modelId="{92CAF24D-9844-D249-AE3C-90E3ABA010CA}" type="parTrans" cxnId="{1212C15E-B75E-DC48-815D-16041E772172}">
      <dgm:prSet/>
      <dgm:spPr/>
      <dgm:t>
        <a:bodyPr/>
        <a:lstStyle/>
        <a:p>
          <a:endParaRPr lang="en-US"/>
        </a:p>
      </dgm:t>
    </dgm:pt>
    <dgm:pt modelId="{DA04F4D7-F2AF-A94C-A13E-BCA017120006}" type="sibTrans" cxnId="{1212C15E-B75E-DC48-815D-16041E772172}">
      <dgm:prSet/>
      <dgm:spPr/>
      <dgm:t>
        <a:bodyPr/>
        <a:lstStyle/>
        <a:p>
          <a:endParaRPr lang="en-US"/>
        </a:p>
      </dgm:t>
    </dgm:pt>
    <dgm:pt modelId="{FFCCD4D3-3005-3E4C-A99D-211B6EA93EC9}">
      <dgm:prSet phldrT="[Text]"/>
      <dgm:spPr>
        <a:solidFill>
          <a:srgbClr val="FDB813"/>
        </a:solidFill>
      </dgm:spPr>
      <dgm:t>
        <a:bodyPr/>
        <a:lstStyle/>
        <a:p>
          <a:r>
            <a:rPr lang="it-IT" dirty="0">
              <a:solidFill>
                <a:schemeClr val="tx1"/>
              </a:solidFill>
            </a:rPr>
            <a:t>More </a:t>
          </a:r>
          <a:r>
            <a:rPr lang="it-IT" dirty="0" err="1">
              <a:solidFill>
                <a:schemeClr val="tx1"/>
              </a:solidFill>
            </a:rPr>
            <a:t>freedom</a:t>
          </a:r>
          <a:r>
            <a:rPr lang="it-IT" dirty="0">
              <a:solidFill>
                <a:schemeClr val="tx1"/>
              </a:solidFill>
            </a:rPr>
            <a:t> to </a:t>
          </a:r>
          <a:r>
            <a:rPr lang="it-IT" dirty="0" err="1">
              <a:solidFill>
                <a:schemeClr val="tx1"/>
              </a:solidFill>
            </a:rPr>
            <a:t>trade</a:t>
          </a:r>
          <a:r>
            <a:rPr lang="it-IT" dirty="0">
              <a:solidFill>
                <a:schemeClr val="tx1"/>
              </a:solidFill>
            </a:rPr>
            <a:t> and </a:t>
          </a:r>
          <a:r>
            <a:rPr lang="it-IT" dirty="0" err="1">
              <a:solidFill>
                <a:schemeClr val="tx1"/>
              </a:solidFill>
            </a:rPr>
            <a:t>move</a:t>
          </a:r>
          <a:r>
            <a:rPr lang="it-IT" dirty="0">
              <a:solidFill>
                <a:schemeClr val="tx1"/>
              </a:solidFill>
            </a:rPr>
            <a:t> </a:t>
          </a:r>
          <a:r>
            <a:rPr lang="it-IT" dirty="0" err="1">
              <a:solidFill>
                <a:schemeClr val="tx1"/>
              </a:solidFill>
            </a:rPr>
            <a:t>financial</a:t>
          </a:r>
          <a:r>
            <a:rPr lang="it-IT" dirty="0">
              <a:solidFill>
                <a:schemeClr val="tx1"/>
              </a:solidFill>
            </a:rPr>
            <a:t> capital</a:t>
          </a:r>
          <a:endParaRPr lang="en-US" dirty="0">
            <a:solidFill>
              <a:schemeClr val="tx1"/>
            </a:solidFill>
          </a:endParaRPr>
        </a:p>
      </dgm:t>
    </dgm:pt>
    <dgm:pt modelId="{3613393E-D73D-BB4F-8C8C-840EBD0B89B4}" type="parTrans" cxnId="{F05AC552-BBD5-2A41-8E96-EA49AE594DE8}">
      <dgm:prSet/>
      <dgm:spPr/>
      <dgm:t>
        <a:bodyPr/>
        <a:lstStyle/>
        <a:p>
          <a:endParaRPr lang="en-US"/>
        </a:p>
      </dgm:t>
    </dgm:pt>
    <dgm:pt modelId="{4856129F-9679-D64F-8A84-0C698A63BD1C}" type="sibTrans" cxnId="{F05AC552-BBD5-2A41-8E96-EA49AE594DE8}">
      <dgm:prSet/>
      <dgm:spPr/>
      <dgm:t>
        <a:bodyPr/>
        <a:lstStyle/>
        <a:p>
          <a:endParaRPr lang="en-US"/>
        </a:p>
      </dgm:t>
    </dgm:pt>
    <dgm:pt modelId="{E584871C-3D35-C847-A461-BA8966B6D391}">
      <dgm:prSet phldrT="[Text]"/>
      <dgm:spPr>
        <a:solidFill>
          <a:srgbClr val="FDB813"/>
        </a:solidFill>
      </dgm:spPr>
      <dgm:t>
        <a:bodyPr/>
        <a:lstStyle/>
        <a:p>
          <a:r>
            <a:rPr lang="it-IT" dirty="0">
              <a:solidFill>
                <a:schemeClr val="tx1"/>
              </a:solidFill>
            </a:rPr>
            <a:t>Privacy</a:t>
          </a:r>
          <a:endParaRPr lang="en-US" dirty="0">
            <a:solidFill>
              <a:schemeClr val="tx1"/>
            </a:solidFill>
          </a:endParaRPr>
        </a:p>
      </dgm:t>
    </dgm:pt>
    <dgm:pt modelId="{A4159C85-0271-0642-80AB-68A919DEECC8}" type="parTrans" cxnId="{F6BDBBA2-1282-F54A-B5B2-38B33E9EF38C}">
      <dgm:prSet/>
      <dgm:spPr/>
      <dgm:t>
        <a:bodyPr/>
        <a:lstStyle/>
        <a:p>
          <a:endParaRPr lang="en-US"/>
        </a:p>
      </dgm:t>
    </dgm:pt>
    <dgm:pt modelId="{0ADCE508-35A9-F84F-9244-85CF8A5039C0}" type="sibTrans" cxnId="{F6BDBBA2-1282-F54A-B5B2-38B33E9EF38C}">
      <dgm:prSet/>
      <dgm:spPr/>
      <dgm:t>
        <a:bodyPr/>
        <a:lstStyle/>
        <a:p>
          <a:endParaRPr lang="en-US"/>
        </a:p>
      </dgm:t>
    </dgm:pt>
    <dgm:pt modelId="{145EC13D-2649-0E4A-B1FB-97418F52B046}">
      <dgm:prSet phldrT="[Text]"/>
      <dgm:spPr>
        <a:solidFill>
          <a:srgbClr val="FDB813"/>
        </a:solidFill>
      </dgm:spPr>
      <dgm:t>
        <a:bodyPr/>
        <a:lstStyle/>
        <a:p>
          <a:r>
            <a:rPr lang="it-IT" dirty="0" err="1">
              <a:solidFill>
                <a:schemeClr val="tx1"/>
              </a:solidFill>
            </a:rPr>
            <a:t>Facilitation</a:t>
          </a:r>
          <a:r>
            <a:rPr lang="it-IT" dirty="0">
              <a:solidFill>
                <a:schemeClr val="tx1"/>
              </a:solidFill>
            </a:rPr>
            <a:t> of </a:t>
          </a:r>
          <a:r>
            <a:rPr lang="it-IT" dirty="0" err="1">
              <a:solidFill>
                <a:schemeClr val="tx1"/>
              </a:solidFill>
            </a:rPr>
            <a:t>Illegal</a:t>
          </a:r>
          <a:r>
            <a:rPr lang="it-IT" dirty="0">
              <a:solidFill>
                <a:schemeClr val="tx1"/>
              </a:solidFill>
            </a:rPr>
            <a:t> </a:t>
          </a:r>
          <a:r>
            <a:rPr lang="it-IT" dirty="0" err="1">
              <a:solidFill>
                <a:schemeClr val="tx1"/>
              </a:solidFill>
            </a:rPr>
            <a:t>Activities</a:t>
          </a:r>
          <a:r>
            <a:rPr lang="it-IT" dirty="0">
              <a:solidFill>
                <a:schemeClr val="tx1"/>
              </a:solidFill>
            </a:rPr>
            <a:t> </a:t>
          </a:r>
          <a:endParaRPr lang="en-US" dirty="0">
            <a:solidFill>
              <a:schemeClr val="tx1"/>
            </a:solidFill>
          </a:endParaRPr>
        </a:p>
      </dgm:t>
    </dgm:pt>
    <dgm:pt modelId="{A53AE21A-A057-2A45-A832-63398DA6748F}" type="parTrans" cxnId="{1F179BD3-893A-C049-9C75-E66BDD575810}">
      <dgm:prSet/>
      <dgm:spPr/>
      <dgm:t>
        <a:bodyPr/>
        <a:lstStyle/>
        <a:p>
          <a:endParaRPr lang="en-US"/>
        </a:p>
      </dgm:t>
    </dgm:pt>
    <dgm:pt modelId="{195F2BE7-C672-2B4A-98D5-E7F18E76ED20}" type="sibTrans" cxnId="{1F179BD3-893A-C049-9C75-E66BDD575810}">
      <dgm:prSet/>
      <dgm:spPr/>
      <dgm:t>
        <a:bodyPr/>
        <a:lstStyle/>
        <a:p>
          <a:endParaRPr lang="en-US"/>
        </a:p>
      </dgm:t>
    </dgm:pt>
    <dgm:pt modelId="{7F76CE37-103D-9445-8A2D-2240C8F49654}" type="pres">
      <dgm:prSet presAssocID="{B87AE639-B949-604C-B274-6A15E64CAD42}" presName="outerComposite" presStyleCnt="0">
        <dgm:presLayoutVars>
          <dgm:chMax val="2"/>
          <dgm:animLvl val="lvl"/>
          <dgm:resizeHandles val="exact"/>
        </dgm:presLayoutVars>
      </dgm:prSet>
      <dgm:spPr/>
    </dgm:pt>
    <dgm:pt modelId="{C32919A2-C4C5-4F49-80C2-453879AA0731}" type="pres">
      <dgm:prSet presAssocID="{B87AE639-B949-604C-B274-6A15E64CAD42}" presName="dummyMaxCanvas" presStyleCnt="0"/>
      <dgm:spPr/>
    </dgm:pt>
    <dgm:pt modelId="{ED6EC8B8-9407-6F49-ACC3-0FF6725EA859}" type="pres">
      <dgm:prSet presAssocID="{B87AE639-B949-604C-B274-6A15E64CAD42}" presName="parentComposite" presStyleCnt="0"/>
      <dgm:spPr/>
    </dgm:pt>
    <dgm:pt modelId="{C5A5582D-EDAF-3943-A6D2-A16BBD89C0EA}" type="pres">
      <dgm:prSet presAssocID="{B87AE639-B949-604C-B274-6A15E64CAD42}" presName="parent1" presStyleLbl="alignAccFollowNode1" presStyleIdx="0" presStyleCnt="4">
        <dgm:presLayoutVars>
          <dgm:chMax val="4"/>
        </dgm:presLayoutVars>
      </dgm:prSet>
      <dgm:spPr/>
    </dgm:pt>
    <dgm:pt modelId="{BD1C796B-EC7E-5441-9A60-BE6F7E7930D2}" type="pres">
      <dgm:prSet presAssocID="{B87AE639-B949-604C-B274-6A15E64CAD42}" presName="parent2" presStyleLbl="alignAccFollowNode1" presStyleIdx="1" presStyleCnt="4" custLinFactNeighborX="1">
        <dgm:presLayoutVars>
          <dgm:chMax val="4"/>
        </dgm:presLayoutVars>
      </dgm:prSet>
      <dgm:spPr/>
    </dgm:pt>
    <dgm:pt modelId="{FBB11B07-D2F1-6644-A97E-EF5AD71F5BA9}" type="pres">
      <dgm:prSet presAssocID="{B87AE639-B949-604C-B274-6A15E64CAD42}" presName="childrenComposite" presStyleCnt="0"/>
      <dgm:spPr/>
    </dgm:pt>
    <dgm:pt modelId="{6CED9AB6-D599-2E4F-821D-AAE10F063F76}" type="pres">
      <dgm:prSet presAssocID="{B87AE639-B949-604C-B274-6A15E64CAD42}" presName="dummyMaxCanvas_ChildArea" presStyleCnt="0"/>
      <dgm:spPr/>
    </dgm:pt>
    <dgm:pt modelId="{D04D63A6-03D5-4A49-8F83-3424BE75813E}" type="pres">
      <dgm:prSet presAssocID="{B87AE639-B949-604C-B274-6A15E64CAD42}" presName="fulcrum" presStyleLbl="alignAccFollowNode1" presStyleIdx="2" presStyleCnt="4"/>
      <dgm:spPr/>
    </dgm:pt>
    <dgm:pt modelId="{4FE1EAB8-4DC4-264F-9116-38285E231814}" type="pres">
      <dgm:prSet presAssocID="{B87AE639-B949-604C-B274-6A15E64CAD42}" presName="balance_22" presStyleLbl="alignAccFollowNode1" presStyleIdx="3" presStyleCnt="4">
        <dgm:presLayoutVars>
          <dgm:bulletEnabled val="1"/>
        </dgm:presLayoutVars>
      </dgm:prSet>
      <dgm:spPr/>
    </dgm:pt>
    <dgm:pt modelId="{2376576E-013C-F54B-8072-FC05DB64B1FA}" type="pres">
      <dgm:prSet presAssocID="{B87AE639-B949-604C-B274-6A15E64CAD42}" presName="right_22_1" presStyleLbl="node1" presStyleIdx="0" presStyleCnt="4">
        <dgm:presLayoutVars>
          <dgm:bulletEnabled val="1"/>
        </dgm:presLayoutVars>
      </dgm:prSet>
      <dgm:spPr/>
    </dgm:pt>
    <dgm:pt modelId="{998F425B-EEE0-CE40-B3E7-829D400329D5}" type="pres">
      <dgm:prSet presAssocID="{B87AE639-B949-604C-B274-6A15E64CAD42}" presName="right_22_2" presStyleLbl="node1" presStyleIdx="1" presStyleCnt="4">
        <dgm:presLayoutVars>
          <dgm:bulletEnabled val="1"/>
        </dgm:presLayoutVars>
      </dgm:prSet>
      <dgm:spPr/>
    </dgm:pt>
    <dgm:pt modelId="{E110B062-DBC0-1849-9EDB-69622F5CC79D}" type="pres">
      <dgm:prSet presAssocID="{B87AE639-B949-604C-B274-6A15E64CAD42}" presName="left_22_1" presStyleLbl="node1" presStyleIdx="2" presStyleCnt="4">
        <dgm:presLayoutVars>
          <dgm:bulletEnabled val="1"/>
        </dgm:presLayoutVars>
      </dgm:prSet>
      <dgm:spPr/>
    </dgm:pt>
    <dgm:pt modelId="{F5AE7630-C2D0-E146-A3DC-A5FC459BE215}" type="pres">
      <dgm:prSet presAssocID="{B87AE639-B949-604C-B274-6A15E64CAD42}" presName="left_22_2" presStyleLbl="node1" presStyleIdx="3" presStyleCnt="4">
        <dgm:presLayoutVars>
          <dgm:bulletEnabled val="1"/>
        </dgm:presLayoutVars>
      </dgm:prSet>
      <dgm:spPr/>
    </dgm:pt>
  </dgm:ptLst>
  <dgm:cxnLst>
    <dgm:cxn modelId="{47444A0D-4F9C-D44D-AF35-A58E8E013241}" type="presOf" srcId="{47409403-EDFB-EF44-9A36-70705F5F2E5B}" destId="{2376576E-013C-F54B-8072-FC05DB64B1FA}" srcOrd="0" destOrd="0" presId="urn:microsoft.com/office/officeart/2005/8/layout/balance1"/>
    <dgm:cxn modelId="{654D442C-226C-2D4A-B54B-849FAE9F73CD}" srcId="{B87AE639-B949-604C-B274-6A15E64CAD42}" destId="{85566394-DF45-BD4A-922E-34FA69684C75}" srcOrd="0" destOrd="0" parTransId="{7D7438FA-9E06-1D42-A625-128BFFEBC031}" sibTransId="{D8B31D07-FE55-6D4E-A759-84FE9AAB3044}"/>
    <dgm:cxn modelId="{A62B9137-5674-814B-B845-4D6E29380BE2}" type="presOf" srcId="{FFCCD4D3-3005-3E4C-A99D-211B6EA93EC9}" destId="{E110B062-DBC0-1849-9EDB-69622F5CC79D}" srcOrd="0" destOrd="0" presId="urn:microsoft.com/office/officeart/2005/8/layout/balance1"/>
    <dgm:cxn modelId="{6E42E938-7D19-8E4A-8EB4-52B79588AF26}" type="presOf" srcId="{B87AE639-B949-604C-B274-6A15E64CAD42}" destId="{7F76CE37-103D-9445-8A2D-2240C8F49654}" srcOrd="0" destOrd="0" presId="urn:microsoft.com/office/officeart/2005/8/layout/balance1"/>
    <dgm:cxn modelId="{AE297E51-CF32-9646-B936-88DFFA0E716F}" srcId="{B87AE639-B949-604C-B274-6A15E64CAD42}" destId="{8044282E-CDC0-2349-8577-7B2205136002}" srcOrd="1" destOrd="0" parTransId="{41B1DE4D-36B5-3945-800C-662D82C392E6}" sibTransId="{71AAC714-D074-A846-8080-2C6DD54F94B1}"/>
    <dgm:cxn modelId="{F05AC552-BBD5-2A41-8E96-EA49AE594DE8}" srcId="{85566394-DF45-BD4A-922E-34FA69684C75}" destId="{FFCCD4D3-3005-3E4C-A99D-211B6EA93EC9}" srcOrd="0" destOrd="0" parTransId="{3613393E-D73D-BB4F-8C8C-840EBD0B89B4}" sibTransId="{4856129F-9679-D64F-8A84-0C698A63BD1C}"/>
    <dgm:cxn modelId="{1212C15E-B75E-DC48-815D-16041E772172}" srcId="{8044282E-CDC0-2349-8577-7B2205136002}" destId="{47409403-EDFB-EF44-9A36-70705F5F2E5B}" srcOrd="0" destOrd="0" parTransId="{92CAF24D-9844-D249-AE3C-90E3ABA010CA}" sibTransId="{DA04F4D7-F2AF-A94C-A13E-BCA017120006}"/>
    <dgm:cxn modelId="{0930858F-5C98-894F-8D8D-4D56BEE707DA}" type="presOf" srcId="{145EC13D-2649-0E4A-B1FB-97418F52B046}" destId="{998F425B-EEE0-CE40-B3E7-829D400329D5}" srcOrd="0" destOrd="0" presId="urn:microsoft.com/office/officeart/2005/8/layout/balance1"/>
    <dgm:cxn modelId="{F6BDBBA2-1282-F54A-B5B2-38B33E9EF38C}" srcId="{85566394-DF45-BD4A-922E-34FA69684C75}" destId="{E584871C-3D35-C847-A461-BA8966B6D391}" srcOrd="1" destOrd="0" parTransId="{A4159C85-0271-0642-80AB-68A919DEECC8}" sibTransId="{0ADCE508-35A9-F84F-9244-85CF8A5039C0}"/>
    <dgm:cxn modelId="{0BA275B0-C750-7C4F-B360-9EBD309AFC06}" type="presOf" srcId="{85566394-DF45-BD4A-922E-34FA69684C75}" destId="{C5A5582D-EDAF-3943-A6D2-A16BBD89C0EA}" srcOrd="0" destOrd="0" presId="urn:microsoft.com/office/officeart/2005/8/layout/balance1"/>
    <dgm:cxn modelId="{3F6385D2-68FD-2946-9A1E-ED3BE8280F1B}" type="presOf" srcId="{8044282E-CDC0-2349-8577-7B2205136002}" destId="{BD1C796B-EC7E-5441-9A60-BE6F7E7930D2}" srcOrd="0" destOrd="0" presId="urn:microsoft.com/office/officeart/2005/8/layout/balance1"/>
    <dgm:cxn modelId="{1F179BD3-893A-C049-9C75-E66BDD575810}" srcId="{8044282E-CDC0-2349-8577-7B2205136002}" destId="{145EC13D-2649-0E4A-B1FB-97418F52B046}" srcOrd="1" destOrd="0" parTransId="{A53AE21A-A057-2A45-A832-63398DA6748F}" sibTransId="{195F2BE7-C672-2B4A-98D5-E7F18E76ED20}"/>
    <dgm:cxn modelId="{3D23B5FC-C90A-C84E-B3A1-289F7B300997}" type="presOf" srcId="{E584871C-3D35-C847-A461-BA8966B6D391}" destId="{F5AE7630-C2D0-E146-A3DC-A5FC459BE215}" srcOrd="0" destOrd="0" presId="urn:microsoft.com/office/officeart/2005/8/layout/balance1"/>
    <dgm:cxn modelId="{5C35271B-A5FF-3640-AEFF-3BEC07C4C171}" type="presParOf" srcId="{7F76CE37-103D-9445-8A2D-2240C8F49654}" destId="{C32919A2-C4C5-4F49-80C2-453879AA0731}" srcOrd="0" destOrd="0" presId="urn:microsoft.com/office/officeart/2005/8/layout/balance1"/>
    <dgm:cxn modelId="{EF855B35-0E72-C240-969F-EC5267C90516}" type="presParOf" srcId="{7F76CE37-103D-9445-8A2D-2240C8F49654}" destId="{ED6EC8B8-9407-6F49-ACC3-0FF6725EA859}" srcOrd="1" destOrd="0" presId="urn:microsoft.com/office/officeart/2005/8/layout/balance1"/>
    <dgm:cxn modelId="{61DC2C1E-A306-A840-B6A7-AAEEC6AC3DCB}" type="presParOf" srcId="{ED6EC8B8-9407-6F49-ACC3-0FF6725EA859}" destId="{C5A5582D-EDAF-3943-A6D2-A16BBD89C0EA}" srcOrd="0" destOrd="0" presId="urn:microsoft.com/office/officeart/2005/8/layout/balance1"/>
    <dgm:cxn modelId="{B9CBA459-D672-EB41-8DB5-994E02FD4BAC}" type="presParOf" srcId="{ED6EC8B8-9407-6F49-ACC3-0FF6725EA859}" destId="{BD1C796B-EC7E-5441-9A60-BE6F7E7930D2}" srcOrd="1" destOrd="0" presId="urn:microsoft.com/office/officeart/2005/8/layout/balance1"/>
    <dgm:cxn modelId="{08071686-48DF-1B43-AAD1-425DB68C994C}" type="presParOf" srcId="{7F76CE37-103D-9445-8A2D-2240C8F49654}" destId="{FBB11B07-D2F1-6644-A97E-EF5AD71F5BA9}" srcOrd="2" destOrd="0" presId="urn:microsoft.com/office/officeart/2005/8/layout/balance1"/>
    <dgm:cxn modelId="{05F24B3F-E5B3-874A-9F9C-073C61C97790}" type="presParOf" srcId="{FBB11B07-D2F1-6644-A97E-EF5AD71F5BA9}" destId="{6CED9AB6-D599-2E4F-821D-AAE10F063F76}" srcOrd="0" destOrd="0" presId="urn:microsoft.com/office/officeart/2005/8/layout/balance1"/>
    <dgm:cxn modelId="{F256BDCC-3976-0B41-9E4B-822BB1106468}" type="presParOf" srcId="{FBB11B07-D2F1-6644-A97E-EF5AD71F5BA9}" destId="{D04D63A6-03D5-4A49-8F83-3424BE75813E}" srcOrd="1" destOrd="0" presId="urn:microsoft.com/office/officeart/2005/8/layout/balance1"/>
    <dgm:cxn modelId="{93C85C61-7AFA-9643-AEA5-2860BB4BB261}" type="presParOf" srcId="{FBB11B07-D2F1-6644-A97E-EF5AD71F5BA9}" destId="{4FE1EAB8-4DC4-264F-9116-38285E231814}" srcOrd="2" destOrd="0" presId="urn:microsoft.com/office/officeart/2005/8/layout/balance1"/>
    <dgm:cxn modelId="{25A17126-ABD8-C24A-B2FF-217BCD790909}" type="presParOf" srcId="{FBB11B07-D2F1-6644-A97E-EF5AD71F5BA9}" destId="{2376576E-013C-F54B-8072-FC05DB64B1FA}" srcOrd="3" destOrd="0" presId="urn:microsoft.com/office/officeart/2005/8/layout/balance1"/>
    <dgm:cxn modelId="{C6A4704F-CFDD-C14A-ACFC-3B7E0F0F4DFC}" type="presParOf" srcId="{FBB11B07-D2F1-6644-A97E-EF5AD71F5BA9}" destId="{998F425B-EEE0-CE40-B3E7-829D400329D5}" srcOrd="4" destOrd="0" presId="urn:microsoft.com/office/officeart/2005/8/layout/balance1"/>
    <dgm:cxn modelId="{8E81391E-0A5F-2944-B58C-C86A5BE6443A}" type="presParOf" srcId="{FBB11B07-D2F1-6644-A97E-EF5AD71F5BA9}" destId="{E110B062-DBC0-1849-9EDB-69622F5CC79D}" srcOrd="5" destOrd="0" presId="urn:microsoft.com/office/officeart/2005/8/layout/balance1"/>
    <dgm:cxn modelId="{01080A03-96F5-DD4E-8BF0-22D59300C7BC}" type="presParOf" srcId="{FBB11B07-D2F1-6644-A97E-EF5AD71F5BA9}" destId="{F5AE7630-C2D0-E146-A3DC-A5FC459BE215}" srcOrd="6"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5582D-EDAF-3943-A6D2-A16BBD89C0EA}">
      <dsp:nvSpPr>
        <dsp:cNvPr id="0" name=""/>
        <dsp:cNvSpPr/>
      </dsp:nvSpPr>
      <dsp:spPr>
        <a:xfrm>
          <a:off x="1171251" y="0"/>
          <a:ext cx="1753730" cy="974294"/>
        </a:xfrm>
        <a:prstGeom prst="roundRect">
          <a:avLst>
            <a:gd name="adj" fmla="val 10000"/>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it-IT" sz="3400" kern="1200" dirty="0"/>
            <a:t>Benefits</a:t>
          </a:r>
          <a:endParaRPr lang="en-US" sz="3400" kern="1200" dirty="0"/>
        </a:p>
      </dsp:txBody>
      <dsp:txXfrm>
        <a:off x="1199787" y="28536"/>
        <a:ext cx="1696658" cy="917222"/>
      </dsp:txXfrm>
    </dsp:sp>
    <dsp:sp modelId="{BD1C796B-EC7E-5441-9A60-BE6F7E7930D2}">
      <dsp:nvSpPr>
        <dsp:cNvPr id="0" name=""/>
        <dsp:cNvSpPr/>
      </dsp:nvSpPr>
      <dsp:spPr>
        <a:xfrm>
          <a:off x="3704435" y="0"/>
          <a:ext cx="1753730" cy="974294"/>
        </a:xfrm>
        <a:prstGeom prst="roundRect">
          <a:avLst>
            <a:gd name="adj" fmla="val 10000"/>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it-IT" sz="3400" kern="1200" dirty="0" err="1"/>
            <a:t>Risks</a:t>
          </a:r>
          <a:endParaRPr lang="en-US" sz="3400" kern="1200" dirty="0"/>
        </a:p>
      </dsp:txBody>
      <dsp:txXfrm>
        <a:off x="3732971" y="28536"/>
        <a:ext cx="1696658" cy="917222"/>
      </dsp:txXfrm>
    </dsp:sp>
    <dsp:sp modelId="{D04D63A6-03D5-4A49-8F83-3424BE75813E}">
      <dsp:nvSpPr>
        <dsp:cNvPr id="0" name=""/>
        <dsp:cNvSpPr/>
      </dsp:nvSpPr>
      <dsp:spPr>
        <a:xfrm>
          <a:off x="2949339" y="4140752"/>
          <a:ext cx="730721" cy="730721"/>
        </a:xfrm>
        <a:prstGeom prst="triangle">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sp>
    <dsp:sp modelId="{4FE1EAB8-4DC4-264F-9116-38285E231814}">
      <dsp:nvSpPr>
        <dsp:cNvPr id="0" name=""/>
        <dsp:cNvSpPr/>
      </dsp:nvSpPr>
      <dsp:spPr>
        <a:xfrm>
          <a:off x="1122537" y="3834824"/>
          <a:ext cx="4384326" cy="296185"/>
        </a:xfrm>
        <a:prstGeom prst="rect">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sp>
    <dsp:sp modelId="{2376576E-013C-F54B-8072-FC05DB64B1FA}">
      <dsp:nvSpPr>
        <dsp:cNvPr id="0" name=""/>
        <dsp:cNvSpPr/>
      </dsp:nvSpPr>
      <dsp:spPr>
        <a:xfrm>
          <a:off x="3704418" y="2552652"/>
          <a:ext cx="1753730" cy="1247097"/>
        </a:xfrm>
        <a:prstGeom prst="roundRect">
          <a:avLst/>
        </a:prstGeom>
        <a:solidFill>
          <a:srgbClr val="FDB813"/>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dirty="0">
              <a:solidFill>
                <a:schemeClr val="tx1"/>
              </a:solidFill>
            </a:rPr>
            <a:t>"no single </a:t>
          </a:r>
          <a:r>
            <a:rPr lang="it-IT" sz="1700" kern="1200" dirty="0" err="1">
              <a:solidFill>
                <a:schemeClr val="tx1"/>
              </a:solidFill>
            </a:rPr>
            <a:t>point</a:t>
          </a:r>
          <a:r>
            <a:rPr lang="it-IT" sz="1700" kern="1200" dirty="0">
              <a:solidFill>
                <a:schemeClr val="tx1"/>
              </a:solidFill>
            </a:rPr>
            <a:t> of </a:t>
          </a:r>
          <a:r>
            <a:rPr lang="it-IT" sz="1700" kern="1200" dirty="0" err="1">
              <a:solidFill>
                <a:schemeClr val="tx1"/>
              </a:solidFill>
            </a:rPr>
            <a:t>failure</a:t>
          </a:r>
          <a:r>
            <a:rPr lang="it-IT" sz="1700" kern="1200" dirty="0">
              <a:solidFill>
                <a:schemeClr val="tx1"/>
              </a:solidFill>
            </a:rPr>
            <a:t>"</a:t>
          </a:r>
          <a:endParaRPr lang="en-US" sz="1700" kern="1200" dirty="0">
            <a:solidFill>
              <a:schemeClr val="tx1"/>
            </a:solidFill>
          </a:endParaRPr>
        </a:p>
      </dsp:txBody>
      <dsp:txXfrm>
        <a:off x="3765296" y="2613530"/>
        <a:ext cx="1631974" cy="1125341"/>
      </dsp:txXfrm>
    </dsp:sp>
    <dsp:sp modelId="{998F425B-EEE0-CE40-B3E7-829D400329D5}">
      <dsp:nvSpPr>
        <dsp:cNvPr id="0" name=""/>
        <dsp:cNvSpPr/>
      </dsp:nvSpPr>
      <dsp:spPr>
        <a:xfrm>
          <a:off x="3704418" y="1247097"/>
          <a:ext cx="1753730" cy="1247097"/>
        </a:xfrm>
        <a:prstGeom prst="roundRect">
          <a:avLst/>
        </a:prstGeom>
        <a:solidFill>
          <a:srgbClr val="FDB813"/>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dirty="0" err="1">
              <a:solidFill>
                <a:schemeClr val="tx1"/>
              </a:solidFill>
            </a:rPr>
            <a:t>Facilitation</a:t>
          </a:r>
          <a:r>
            <a:rPr lang="it-IT" sz="1700" kern="1200" dirty="0">
              <a:solidFill>
                <a:schemeClr val="tx1"/>
              </a:solidFill>
            </a:rPr>
            <a:t> of </a:t>
          </a:r>
          <a:r>
            <a:rPr lang="it-IT" sz="1700" kern="1200" dirty="0" err="1">
              <a:solidFill>
                <a:schemeClr val="tx1"/>
              </a:solidFill>
            </a:rPr>
            <a:t>Illegal</a:t>
          </a:r>
          <a:r>
            <a:rPr lang="it-IT" sz="1700" kern="1200" dirty="0">
              <a:solidFill>
                <a:schemeClr val="tx1"/>
              </a:solidFill>
            </a:rPr>
            <a:t> </a:t>
          </a:r>
          <a:r>
            <a:rPr lang="it-IT" sz="1700" kern="1200" dirty="0" err="1">
              <a:solidFill>
                <a:schemeClr val="tx1"/>
              </a:solidFill>
            </a:rPr>
            <a:t>Activities</a:t>
          </a:r>
          <a:r>
            <a:rPr lang="it-IT" sz="1700" kern="1200" dirty="0">
              <a:solidFill>
                <a:schemeClr val="tx1"/>
              </a:solidFill>
            </a:rPr>
            <a:t> </a:t>
          </a:r>
          <a:endParaRPr lang="en-US" sz="1700" kern="1200" dirty="0">
            <a:solidFill>
              <a:schemeClr val="tx1"/>
            </a:solidFill>
          </a:endParaRPr>
        </a:p>
      </dsp:txBody>
      <dsp:txXfrm>
        <a:off x="3765296" y="1307975"/>
        <a:ext cx="1631974" cy="1125341"/>
      </dsp:txXfrm>
    </dsp:sp>
    <dsp:sp modelId="{E110B062-DBC0-1849-9EDB-69622F5CC79D}">
      <dsp:nvSpPr>
        <dsp:cNvPr id="0" name=""/>
        <dsp:cNvSpPr/>
      </dsp:nvSpPr>
      <dsp:spPr>
        <a:xfrm>
          <a:off x="1171251" y="2552652"/>
          <a:ext cx="1753730" cy="1247097"/>
        </a:xfrm>
        <a:prstGeom prst="roundRect">
          <a:avLst/>
        </a:prstGeom>
        <a:solidFill>
          <a:srgbClr val="FDB813"/>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dirty="0">
              <a:solidFill>
                <a:schemeClr val="tx1"/>
              </a:solidFill>
            </a:rPr>
            <a:t>More </a:t>
          </a:r>
          <a:r>
            <a:rPr lang="it-IT" sz="1700" kern="1200" dirty="0" err="1">
              <a:solidFill>
                <a:schemeClr val="tx1"/>
              </a:solidFill>
            </a:rPr>
            <a:t>freedom</a:t>
          </a:r>
          <a:r>
            <a:rPr lang="it-IT" sz="1700" kern="1200" dirty="0">
              <a:solidFill>
                <a:schemeClr val="tx1"/>
              </a:solidFill>
            </a:rPr>
            <a:t> to </a:t>
          </a:r>
          <a:r>
            <a:rPr lang="it-IT" sz="1700" kern="1200" dirty="0" err="1">
              <a:solidFill>
                <a:schemeClr val="tx1"/>
              </a:solidFill>
            </a:rPr>
            <a:t>trade</a:t>
          </a:r>
          <a:r>
            <a:rPr lang="it-IT" sz="1700" kern="1200" dirty="0">
              <a:solidFill>
                <a:schemeClr val="tx1"/>
              </a:solidFill>
            </a:rPr>
            <a:t> and </a:t>
          </a:r>
          <a:r>
            <a:rPr lang="it-IT" sz="1700" kern="1200" dirty="0" err="1">
              <a:solidFill>
                <a:schemeClr val="tx1"/>
              </a:solidFill>
            </a:rPr>
            <a:t>move</a:t>
          </a:r>
          <a:r>
            <a:rPr lang="it-IT" sz="1700" kern="1200" dirty="0">
              <a:solidFill>
                <a:schemeClr val="tx1"/>
              </a:solidFill>
            </a:rPr>
            <a:t> </a:t>
          </a:r>
          <a:r>
            <a:rPr lang="it-IT" sz="1700" kern="1200" dirty="0" err="1">
              <a:solidFill>
                <a:schemeClr val="tx1"/>
              </a:solidFill>
            </a:rPr>
            <a:t>financial</a:t>
          </a:r>
          <a:r>
            <a:rPr lang="it-IT" sz="1700" kern="1200" dirty="0">
              <a:solidFill>
                <a:schemeClr val="tx1"/>
              </a:solidFill>
            </a:rPr>
            <a:t> capital</a:t>
          </a:r>
          <a:endParaRPr lang="en-US" sz="1700" kern="1200" dirty="0">
            <a:solidFill>
              <a:schemeClr val="tx1"/>
            </a:solidFill>
          </a:endParaRPr>
        </a:p>
      </dsp:txBody>
      <dsp:txXfrm>
        <a:off x="1232129" y="2613530"/>
        <a:ext cx="1631974" cy="1125341"/>
      </dsp:txXfrm>
    </dsp:sp>
    <dsp:sp modelId="{F5AE7630-C2D0-E146-A3DC-A5FC459BE215}">
      <dsp:nvSpPr>
        <dsp:cNvPr id="0" name=""/>
        <dsp:cNvSpPr/>
      </dsp:nvSpPr>
      <dsp:spPr>
        <a:xfrm>
          <a:off x="1171251" y="1247097"/>
          <a:ext cx="1753730" cy="1247097"/>
        </a:xfrm>
        <a:prstGeom prst="roundRect">
          <a:avLst/>
        </a:prstGeom>
        <a:solidFill>
          <a:srgbClr val="FDB813"/>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dirty="0">
              <a:solidFill>
                <a:schemeClr val="tx1"/>
              </a:solidFill>
            </a:rPr>
            <a:t>Privacy</a:t>
          </a:r>
          <a:endParaRPr lang="en-US" sz="1700" kern="1200" dirty="0">
            <a:solidFill>
              <a:schemeClr val="tx1"/>
            </a:solidFill>
          </a:endParaRPr>
        </a:p>
      </dsp:txBody>
      <dsp:txXfrm>
        <a:off x="1232129" y="1307975"/>
        <a:ext cx="1631974" cy="1125341"/>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BBBDFE-2B62-441E-A22F-F5482C1BBB39}" type="datetimeFigureOut">
              <a:rPr lang="en-GB" smtClean="0"/>
              <a:t>05/03/2018</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Tree>
    <p:extLst>
      <p:ext uri="{BB962C8B-B14F-4D97-AF65-F5344CB8AC3E}">
        <p14:creationId xmlns:p14="http://schemas.microsoft.com/office/powerpoint/2010/main" val="16361518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68B37-2971-4F09-A62D-5205324FB048}" type="datetimeFigureOut">
              <a:rPr lang="en-GB" smtClean="0"/>
              <a:t>05/03/2018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582EA-80EB-4954-8AB0-E224ED69DF6D}" type="slidenum">
              <a:rPr lang="en-GB" smtClean="0"/>
              <a:t>‹#›</a:t>
            </a:fld>
            <a:endParaRPr lang="en-GB"/>
          </a:p>
        </p:txBody>
      </p:sp>
    </p:spTree>
    <p:extLst>
      <p:ext uri="{BB962C8B-B14F-4D97-AF65-F5344CB8AC3E}">
        <p14:creationId xmlns:p14="http://schemas.microsoft.com/office/powerpoint/2010/main" val="1847887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a:t>
            </a:r>
            <a:r>
              <a:rPr lang="en-US" baseline="0"/>
              <a:t> your own dates and event details to the flag markers. Move the flags along the timeline to match your event dates. Copy and paste a flag to add more.</a:t>
            </a:r>
            <a:endParaRPr lang="en-US"/>
          </a:p>
        </p:txBody>
      </p:sp>
      <p:sp>
        <p:nvSpPr>
          <p:cNvPr id="4" name="Slide Number Placeholder 3"/>
          <p:cNvSpPr>
            <a:spLocks noGrp="1"/>
          </p:cNvSpPr>
          <p:nvPr>
            <p:ph type="sldNum" sz="quarter" idx="10"/>
          </p:nvPr>
        </p:nvSpPr>
        <p:spPr/>
        <p:txBody>
          <a:bodyPr/>
          <a:lstStyle/>
          <a:p>
            <a:fld id="{E34098C6-BC0E-4BC5-AF80-870E9FD8E248}" type="slidenum">
              <a:rPr lang="en-US" smtClean="0"/>
              <a:t>12</a:t>
            </a:fld>
            <a:endParaRPr lang="en-US"/>
          </a:p>
        </p:txBody>
      </p:sp>
    </p:spTree>
    <p:extLst>
      <p:ext uri="{BB962C8B-B14F-4D97-AF65-F5344CB8AC3E}">
        <p14:creationId xmlns:p14="http://schemas.microsoft.com/office/powerpoint/2010/main" val="227630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D582EA-80EB-4954-8AB0-E224ED69DF6D}" type="slidenum">
              <a:rPr lang="en-GB" smtClean="0"/>
              <a:t>16</a:t>
            </a:fld>
            <a:endParaRPr lang="en-GB"/>
          </a:p>
        </p:txBody>
      </p:sp>
    </p:spTree>
    <p:extLst>
      <p:ext uri="{BB962C8B-B14F-4D97-AF65-F5344CB8AC3E}">
        <p14:creationId xmlns:p14="http://schemas.microsoft.com/office/powerpoint/2010/main" val="1313943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A5155-D073-4B5B-AB9C-58F9391D552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0365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A5155-D073-4B5B-AB9C-58F9391D552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5431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A5155-D073-4B5B-AB9C-58F9391D552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3580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A5155-D073-4B5B-AB9C-58F9391D552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561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A5155-D073-4B5B-AB9C-58F9391D552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4104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A5155-D073-4B5B-AB9C-58F9391D552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094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A5155-D073-4B5B-AB9C-58F9391D552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3745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2BF52-CBC3-4702-82E0-8163FD6C69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9D66339-F269-4531-B7AB-6D85586F79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Date Placeholder 6">
            <a:extLst>
              <a:ext uri="{FF2B5EF4-FFF2-40B4-BE49-F238E27FC236}">
                <a16:creationId xmlns:a16="http://schemas.microsoft.com/office/drawing/2014/main" id="{D6194A73-D6FC-464B-B958-A50F32A65777}"/>
              </a:ext>
            </a:extLst>
          </p:cNvPr>
          <p:cNvSpPr>
            <a:spLocks noGrp="1"/>
          </p:cNvSpPr>
          <p:nvPr>
            <p:ph type="dt" sz="half" idx="10"/>
          </p:nvPr>
        </p:nvSpPr>
        <p:spPr/>
        <p:txBody>
          <a:bodyPr/>
          <a:lstStyle/>
          <a:p>
            <a:fld id="{751E8B67-F8C3-403F-9B7A-2728B2A28E88}" type="datetime1">
              <a:rPr lang="en-GB" smtClean="0"/>
              <a:t>05/03/2018</a:t>
            </a:fld>
            <a:endParaRPr lang="en-GB"/>
          </a:p>
        </p:txBody>
      </p:sp>
      <p:sp>
        <p:nvSpPr>
          <p:cNvPr id="8" name="Footer Placeholder 7">
            <a:extLst>
              <a:ext uri="{FF2B5EF4-FFF2-40B4-BE49-F238E27FC236}">
                <a16:creationId xmlns:a16="http://schemas.microsoft.com/office/drawing/2014/main" id="{6041DCE2-CE39-4C83-BBEA-8C8ADB7E2DF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599D404-0126-43EC-B259-D0F7F71516D3}"/>
              </a:ext>
            </a:extLst>
          </p:cNvPr>
          <p:cNvSpPr>
            <a:spLocks noGrp="1"/>
          </p:cNvSpPr>
          <p:nvPr>
            <p:ph type="sldNum" sz="quarter" idx="1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2037243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1C32-371C-4291-BB4E-2B1A36CF6BE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8D073EE-DDD1-4516-81FB-35E3EE2ADE5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C14B35-D651-4345-880D-78DBE7D1A49D}"/>
              </a:ext>
            </a:extLst>
          </p:cNvPr>
          <p:cNvSpPr>
            <a:spLocks noGrp="1"/>
          </p:cNvSpPr>
          <p:nvPr>
            <p:ph type="dt" sz="half" idx="10"/>
          </p:nvPr>
        </p:nvSpPr>
        <p:spPr/>
        <p:txBody>
          <a:bodyPr/>
          <a:lstStyle/>
          <a:p>
            <a:fld id="{22A80545-2D1A-4A4B-938D-4E4B99F6B8FE}" type="datetime1">
              <a:rPr lang="en-GB" smtClean="0"/>
              <a:t>05/03/2018</a:t>
            </a:fld>
            <a:endParaRPr lang="en-GB"/>
          </a:p>
        </p:txBody>
      </p:sp>
      <p:sp>
        <p:nvSpPr>
          <p:cNvPr id="5" name="Footer Placeholder 4">
            <a:extLst>
              <a:ext uri="{FF2B5EF4-FFF2-40B4-BE49-F238E27FC236}">
                <a16:creationId xmlns:a16="http://schemas.microsoft.com/office/drawing/2014/main" id="{A05DA706-239F-4CE2-B249-1A04FCE1DA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61AA23-1E51-42B2-AFC8-5FE2B9DE549D}"/>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1981185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41DB79-E15E-486B-9F60-A346C2E37B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36DF002-C06E-42B7-B916-C600A07147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17E7880-F215-437B-8B50-9370469C9E77}"/>
              </a:ext>
            </a:extLst>
          </p:cNvPr>
          <p:cNvSpPr>
            <a:spLocks noGrp="1"/>
          </p:cNvSpPr>
          <p:nvPr>
            <p:ph type="dt" sz="half" idx="10"/>
          </p:nvPr>
        </p:nvSpPr>
        <p:spPr/>
        <p:txBody>
          <a:bodyPr/>
          <a:lstStyle/>
          <a:p>
            <a:fld id="{5B67E8AD-FB26-47AD-B8A0-2B7BED98C6A8}" type="datetime1">
              <a:rPr lang="en-GB" smtClean="0"/>
              <a:t>05/03/2018</a:t>
            </a:fld>
            <a:endParaRPr lang="en-GB"/>
          </a:p>
        </p:txBody>
      </p:sp>
      <p:sp>
        <p:nvSpPr>
          <p:cNvPr id="5" name="Footer Placeholder 4">
            <a:extLst>
              <a:ext uri="{FF2B5EF4-FFF2-40B4-BE49-F238E27FC236}">
                <a16:creationId xmlns:a16="http://schemas.microsoft.com/office/drawing/2014/main" id="{C386F046-6833-4540-BA98-262AB9464A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FB764C-6ECA-438E-B292-F0ABAE9A7238}"/>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2050778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am -01">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tx1">
                    <a:lumMod val="75000"/>
                    <a:lumOff val="25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7" name="Picture Placeholder 2"/>
          <p:cNvSpPr>
            <a:spLocks noGrp="1"/>
          </p:cNvSpPr>
          <p:nvPr>
            <p:ph type="pic" sz="quarter" idx="10"/>
          </p:nvPr>
        </p:nvSpPr>
        <p:spPr>
          <a:xfrm>
            <a:off x="1181100" y="1453561"/>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sp>
        <p:nvSpPr>
          <p:cNvPr id="18" name="Picture Placeholder 2"/>
          <p:cNvSpPr>
            <a:spLocks noGrp="1"/>
          </p:cNvSpPr>
          <p:nvPr>
            <p:ph type="pic" sz="quarter" idx="14"/>
          </p:nvPr>
        </p:nvSpPr>
        <p:spPr>
          <a:xfrm>
            <a:off x="3841752" y="1453560"/>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sp>
        <p:nvSpPr>
          <p:cNvPr id="19" name="Picture Placeholder 2"/>
          <p:cNvSpPr>
            <a:spLocks noGrp="1"/>
          </p:cNvSpPr>
          <p:nvPr>
            <p:ph type="pic" sz="quarter" idx="15"/>
          </p:nvPr>
        </p:nvSpPr>
        <p:spPr>
          <a:xfrm>
            <a:off x="6502404" y="1453560"/>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sp>
        <p:nvSpPr>
          <p:cNvPr id="20" name="Picture Placeholder 2"/>
          <p:cNvSpPr>
            <a:spLocks noGrp="1"/>
          </p:cNvSpPr>
          <p:nvPr>
            <p:ph type="pic" sz="quarter" idx="16"/>
          </p:nvPr>
        </p:nvSpPr>
        <p:spPr>
          <a:xfrm>
            <a:off x="9163056" y="1453560"/>
            <a:ext cx="2038350" cy="2683232"/>
          </a:xfrm>
          <a:prstGeom prst="rect">
            <a:avLst/>
          </a:prstGeom>
          <a:solidFill>
            <a:schemeClr val="bg1">
              <a:lumMod val="95000"/>
            </a:schemeClr>
          </a:solidFill>
          <a:effectLst>
            <a:outerShdw blurRad="50800" dist="38100" dir="5400000" algn="t" rotWithShape="0">
              <a:prstClr val="black">
                <a:alpha val="40000"/>
              </a:prstClr>
            </a:outerShdw>
          </a:effectLst>
        </p:spPr>
        <p:txBody>
          <a:bodyPr/>
          <a:lstStyle>
            <a:lvl1pPr marL="0" indent="0">
              <a:buFontTx/>
              <a:buNone/>
              <a:defRPr sz="1050"/>
            </a:lvl1pPr>
          </a:lstStyle>
          <a:p>
            <a:endParaRPr lang="en-GB"/>
          </a:p>
        </p:txBody>
      </p:sp>
      <p:sp>
        <p:nvSpPr>
          <p:cNvPr id="4" name="Date Placeholder 3">
            <a:extLst>
              <a:ext uri="{FF2B5EF4-FFF2-40B4-BE49-F238E27FC236}">
                <a16:creationId xmlns:a16="http://schemas.microsoft.com/office/drawing/2014/main" id="{FC766070-4287-4DBA-A662-13DD34864C4F}"/>
              </a:ext>
            </a:extLst>
          </p:cNvPr>
          <p:cNvSpPr>
            <a:spLocks noGrp="1"/>
          </p:cNvSpPr>
          <p:nvPr>
            <p:ph type="dt" sz="half" idx="17"/>
          </p:nvPr>
        </p:nvSpPr>
        <p:spPr/>
        <p:txBody>
          <a:bodyPr/>
          <a:lstStyle/>
          <a:p>
            <a:fld id="{751E8B67-F8C3-403F-9B7A-2728B2A28E88}" type="datetime1">
              <a:rPr lang="en-GB" smtClean="0"/>
              <a:t>05/03/2018</a:t>
            </a:fld>
            <a:endParaRPr lang="en-GB"/>
          </a:p>
        </p:txBody>
      </p:sp>
      <p:sp>
        <p:nvSpPr>
          <p:cNvPr id="5" name="Footer Placeholder 4">
            <a:extLst>
              <a:ext uri="{FF2B5EF4-FFF2-40B4-BE49-F238E27FC236}">
                <a16:creationId xmlns:a16="http://schemas.microsoft.com/office/drawing/2014/main" id="{70AC6528-2DA3-4953-B1EE-0C8BE5BAB99D}"/>
              </a:ext>
            </a:extLst>
          </p:cNvPr>
          <p:cNvSpPr>
            <a:spLocks noGrp="1"/>
          </p:cNvSpPr>
          <p:nvPr>
            <p:ph type="ftr" sz="quarter" idx="18"/>
          </p:nvPr>
        </p:nvSpPr>
        <p:spPr/>
        <p:txBody>
          <a:bodyPr/>
          <a:lstStyle/>
          <a:p>
            <a:endParaRPr lang="en-GB"/>
          </a:p>
        </p:txBody>
      </p:sp>
      <p:sp>
        <p:nvSpPr>
          <p:cNvPr id="6" name="Slide Number Placeholder 5">
            <a:extLst>
              <a:ext uri="{FF2B5EF4-FFF2-40B4-BE49-F238E27FC236}">
                <a16:creationId xmlns:a16="http://schemas.microsoft.com/office/drawing/2014/main" id="{DDD5A867-7D71-4187-B988-34E57D1ABFB9}"/>
              </a:ext>
            </a:extLst>
          </p:cNvPr>
          <p:cNvSpPr>
            <a:spLocks noGrp="1"/>
          </p:cNvSpPr>
          <p:nvPr>
            <p:ph type="sldNum" sz="quarter" idx="19"/>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3110583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0_Blank">
    <p:spTree>
      <p:nvGrpSpPr>
        <p:cNvPr id="1" name=""/>
        <p:cNvGrpSpPr/>
        <p:nvPr/>
      </p:nvGrpSpPr>
      <p:grpSpPr>
        <a:xfrm>
          <a:off x="0" y="0"/>
          <a:ext cx="0" cy="0"/>
          <a:chOff x="0" y="0"/>
          <a:chExt cx="0" cy="0"/>
        </a:xfrm>
      </p:grpSpPr>
      <p:sp>
        <p:nvSpPr>
          <p:cNvPr id="12" name="Picture Placeholder 11"/>
          <p:cNvSpPr>
            <a:spLocks noGrp="1"/>
          </p:cNvSpPr>
          <p:nvPr>
            <p:ph type="pic" sz="quarter" idx="19" hasCustomPrompt="1"/>
          </p:nvPr>
        </p:nvSpPr>
        <p:spPr>
          <a:xfrm>
            <a:off x="2262314" y="2839373"/>
            <a:ext cx="1610711" cy="2866695"/>
          </a:xfrm>
          <a:custGeom>
            <a:avLst/>
            <a:gdLst>
              <a:gd name="connsiteX0" fmla="*/ 0 w 1610710"/>
              <a:gd name="connsiteY0" fmla="*/ 0 h 2866695"/>
              <a:gd name="connsiteX1" fmla="*/ 1610710 w 1610710"/>
              <a:gd name="connsiteY1" fmla="*/ 0 h 2866695"/>
              <a:gd name="connsiteX2" fmla="*/ 1610710 w 1610710"/>
              <a:gd name="connsiteY2" fmla="*/ 2866695 h 2866695"/>
              <a:gd name="connsiteX3" fmla="*/ 0 w 1610710"/>
              <a:gd name="connsiteY3" fmla="*/ 2866695 h 2866695"/>
            </a:gdLst>
            <a:ahLst/>
            <a:cxnLst>
              <a:cxn ang="0">
                <a:pos x="connsiteX0" y="connsiteY0"/>
              </a:cxn>
              <a:cxn ang="0">
                <a:pos x="connsiteX1" y="connsiteY1"/>
              </a:cxn>
              <a:cxn ang="0">
                <a:pos x="connsiteX2" y="connsiteY2"/>
              </a:cxn>
              <a:cxn ang="0">
                <a:pos x="connsiteX3" y="connsiteY3"/>
              </a:cxn>
            </a:cxnLst>
            <a:rect l="l" t="t" r="r" b="b"/>
            <a:pathLst>
              <a:path w="1610710" h="2866695">
                <a:moveTo>
                  <a:pt x="0" y="0"/>
                </a:moveTo>
                <a:lnTo>
                  <a:pt x="1610710" y="0"/>
                </a:lnTo>
                <a:lnTo>
                  <a:pt x="1610710" y="2866695"/>
                </a:lnTo>
                <a:lnTo>
                  <a:pt x="0" y="2866695"/>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13" name="Picture Placeholder 12"/>
          <p:cNvSpPr>
            <a:spLocks noGrp="1"/>
          </p:cNvSpPr>
          <p:nvPr>
            <p:ph type="pic" sz="quarter" idx="20" hasCustomPrompt="1"/>
          </p:nvPr>
        </p:nvSpPr>
        <p:spPr>
          <a:xfrm>
            <a:off x="5289582" y="2839373"/>
            <a:ext cx="1610711" cy="2866695"/>
          </a:xfrm>
          <a:custGeom>
            <a:avLst/>
            <a:gdLst>
              <a:gd name="connsiteX0" fmla="*/ 0 w 1610710"/>
              <a:gd name="connsiteY0" fmla="*/ 0 h 2866695"/>
              <a:gd name="connsiteX1" fmla="*/ 1610710 w 1610710"/>
              <a:gd name="connsiteY1" fmla="*/ 0 h 2866695"/>
              <a:gd name="connsiteX2" fmla="*/ 1610710 w 1610710"/>
              <a:gd name="connsiteY2" fmla="*/ 2866695 h 2866695"/>
              <a:gd name="connsiteX3" fmla="*/ 0 w 1610710"/>
              <a:gd name="connsiteY3" fmla="*/ 2866695 h 2866695"/>
            </a:gdLst>
            <a:ahLst/>
            <a:cxnLst>
              <a:cxn ang="0">
                <a:pos x="connsiteX0" y="connsiteY0"/>
              </a:cxn>
              <a:cxn ang="0">
                <a:pos x="connsiteX1" y="connsiteY1"/>
              </a:cxn>
              <a:cxn ang="0">
                <a:pos x="connsiteX2" y="connsiteY2"/>
              </a:cxn>
              <a:cxn ang="0">
                <a:pos x="connsiteX3" y="connsiteY3"/>
              </a:cxn>
            </a:cxnLst>
            <a:rect l="l" t="t" r="r" b="b"/>
            <a:pathLst>
              <a:path w="1610710" h="2866695">
                <a:moveTo>
                  <a:pt x="0" y="0"/>
                </a:moveTo>
                <a:lnTo>
                  <a:pt x="1610710" y="0"/>
                </a:lnTo>
                <a:lnTo>
                  <a:pt x="1610710" y="2866695"/>
                </a:lnTo>
                <a:lnTo>
                  <a:pt x="0" y="2866695"/>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14" name="Picture Placeholder 13"/>
          <p:cNvSpPr>
            <a:spLocks noGrp="1"/>
          </p:cNvSpPr>
          <p:nvPr>
            <p:ph type="pic" sz="quarter" idx="21" hasCustomPrompt="1"/>
          </p:nvPr>
        </p:nvSpPr>
        <p:spPr>
          <a:xfrm>
            <a:off x="8316851" y="2839373"/>
            <a:ext cx="1610711" cy="2866695"/>
          </a:xfrm>
          <a:custGeom>
            <a:avLst/>
            <a:gdLst>
              <a:gd name="connsiteX0" fmla="*/ 0 w 1610710"/>
              <a:gd name="connsiteY0" fmla="*/ 0 h 2866695"/>
              <a:gd name="connsiteX1" fmla="*/ 1610710 w 1610710"/>
              <a:gd name="connsiteY1" fmla="*/ 0 h 2866695"/>
              <a:gd name="connsiteX2" fmla="*/ 1610710 w 1610710"/>
              <a:gd name="connsiteY2" fmla="*/ 2866695 h 2866695"/>
              <a:gd name="connsiteX3" fmla="*/ 0 w 1610710"/>
              <a:gd name="connsiteY3" fmla="*/ 2866695 h 2866695"/>
            </a:gdLst>
            <a:ahLst/>
            <a:cxnLst>
              <a:cxn ang="0">
                <a:pos x="connsiteX0" y="connsiteY0"/>
              </a:cxn>
              <a:cxn ang="0">
                <a:pos x="connsiteX1" y="connsiteY1"/>
              </a:cxn>
              <a:cxn ang="0">
                <a:pos x="connsiteX2" y="connsiteY2"/>
              </a:cxn>
              <a:cxn ang="0">
                <a:pos x="connsiteX3" y="connsiteY3"/>
              </a:cxn>
            </a:cxnLst>
            <a:rect l="l" t="t" r="r" b="b"/>
            <a:pathLst>
              <a:path w="1610710" h="2866695">
                <a:moveTo>
                  <a:pt x="0" y="0"/>
                </a:moveTo>
                <a:lnTo>
                  <a:pt x="1610710" y="0"/>
                </a:lnTo>
                <a:lnTo>
                  <a:pt x="1610710" y="2866695"/>
                </a:lnTo>
                <a:lnTo>
                  <a:pt x="0" y="2866695"/>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2" name="Date Placeholder 1">
            <a:extLst>
              <a:ext uri="{FF2B5EF4-FFF2-40B4-BE49-F238E27FC236}">
                <a16:creationId xmlns:a16="http://schemas.microsoft.com/office/drawing/2014/main" id="{B7A6B703-A2D2-4CC6-9A9A-884B094F62A1}"/>
              </a:ext>
            </a:extLst>
          </p:cNvPr>
          <p:cNvSpPr>
            <a:spLocks noGrp="1"/>
          </p:cNvSpPr>
          <p:nvPr>
            <p:ph type="dt" sz="half" idx="22"/>
          </p:nvPr>
        </p:nvSpPr>
        <p:spPr/>
        <p:txBody>
          <a:bodyPr/>
          <a:lstStyle/>
          <a:p>
            <a:fld id="{751E8B67-F8C3-403F-9B7A-2728B2A28E88}" type="datetime1">
              <a:rPr lang="en-GB" smtClean="0"/>
              <a:t>05/03/2018</a:t>
            </a:fld>
            <a:endParaRPr lang="en-GB"/>
          </a:p>
        </p:txBody>
      </p:sp>
      <p:sp>
        <p:nvSpPr>
          <p:cNvPr id="3" name="Footer Placeholder 2">
            <a:extLst>
              <a:ext uri="{FF2B5EF4-FFF2-40B4-BE49-F238E27FC236}">
                <a16:creationId xmlns:a16="http://schemas.microsoft.com/office/drawing/2014/main" id="{08B48CEC-54CD-4019-9DD4-21BAEC58D391}"/>
              </a:ext>
            </a:extLst>
          </p:cNvPr>
          <p:cNvSpPr>
            <a:spLocks noGrp="1"/>
          </p:cNvSpPr>
          <p:nvPr>
            <p:ph type="ftr" sz="quarter" idx="23"/>
          </p:nvPr>
        </p:nvSpPr>
        <p:spPr/>
        <p:txBody>
          <a:bodyPr/>
          <a:lstStyle/>
          <a:p>
            <a:endParaRPr lang="en-GB"/>
          </a:p>
        </p:txBody>
      </p:sp>
      <p:sp>
        <p:nvSpPr>
          <p:cNvPr id="4" name="Slide Number Placeholder 3">
            <a:extLst>
              <a:ext uri="{FF2B5EF4-FFF2-40B4-BE49-F238E27FC236}">
                <a16:creationId xmlns:a16="http://schemas.microsoft.com/office/drawing/2014/main" id="{89C97B16-455E-4449-AC2D-9497EB273C40}"/>
              </a:ext>
            </a:extLst>
          </p:cNvPr>
          <p:cNvSpPr>
            <a:spLocks noGrp="1"/>
          </p:cNvSpPr>
          <p:nvPr>
            <p:ph type="sldNum" sz="quarter" idx="24"/>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1968880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4_Blank">
    <p:spTree>
      <p:nvGrpSpPr>
        <p:cNvPr id="1" name=""/>
        <p:cNvGrpSpPr/>
        <p:nvPr/>
      </p:nvGrpSpPr>
      <p:grpSpPr>
        <a:xfrm>
          <a:off x="0" y="0"/>
          <a:ext cx="0" cy="0"/>
          <a:chOff x="0" y="0"/>
          <a:chExt cx="0" cy="0"/>
        </a:xfrm>
      </p:grpSpPr>
      <p:sp>
        <p:nvSpPr>
          <p:cNvPr id="16" name="Picture Placeholder 15"/>
          <p:cNvSpPr>
            <a:spLocks noGrp="1"/>
          </p:cNvSpPr>
          <p:nvPr>
            <p:ph type="pic" sz="quarter" idx="15" hasCustomPrompt="1"/>
          </p:nvPr>
        </p:nvSpPr>
        <p:spPr>
          <a:xfrm>
            <a:off x="1142450" y="2334322"/>
            <a:ext cx="2475177" cy="1936572"/>
          </a:xfrm>
          <a:custGeom>
            <a:avLst/>
            <a:gdLst>
              <a:gd name="connsiteX0" fmla="*/ 0 w 2475177"/>
              <a:gd name="connsiteY0" fmla="*/ 0 h 1936572"/>
              <a:gd name="connsiteX1" fmla="*/ 2475177 w 2475177"/>
              <a:gd name="connsiteY1" fmla="*/ 0 h 1936572"/>
              <a:gd name="connsiteX2" fmla="*/ 2475177 w 2475177"/>
              <a:gd name="connsiteY2" fmla="*/ 1936572 h 1936572"/>
              <a:gd name="connsiteX3" fmla="*/ 0 w 2475177"/>
              <a:gd name="connsiteY3" fmla="*/ 1936572 h 1936572"/>
            </a:gdLst>
            <a:ahLst/>
            <a:cxnLst>
              <a:cxn ang="0">
                <a:pos x="connsiteX0" y="connsiteY0"/>
              </a:cxn>
              <a:cxn ang="0">
                <a:pos x="connsiteX1" y="connsiteY1"/>
              </a:cxn>
              <a:cxn ang="0">
                <a:pos x="connsiteX2" y="connsiteY2"/>
              </a:cxn>
              <a:cxn ang="0">
                <a:pos x="connsiteX3" y="connsiteY3"/>
              </a:cxn>
            </a:cxnLst>
            <a:rect l="l" t="t" r="r" b="b"/>
            <a:pathLst>
              <a:path w="2475177" h="1936572">
                <a:moveTo>
                  <a:pt x="0" y="0"/>
                </a:moveTo>
                <a:lnTo>
                  <a:pt x="2475177" y="0"/>
                </a:lnTo>
                <a:lnTo>
                  <a:pt x="2475177" y="1936572"/>
                </a:lnTo>
                <a:lnTo>
                  <a:pt x="0" y="1936572"/>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18" name="Picture Placeholder 17"/>
          <p:cNvSpPr>
            <a:spLocks noGrp="1"/>
          </p:cNvSpPr>
          <p:nvPr>
            <p:ph type="pic" sz="quarter" idx="16" hasCustomPrompt="1"/>
          </p:nvPr>
        </p:nvSpPr>
        <p:spPr>
          <a:xfrm>
            <a:off x="8574380" y="4270894"/>
            <a:ext cx="2475177" cy="1936572"/>
          </a:xfrm>
          <a:custGeom>
            <a:avLst/>
            <a:gdLst>
              <a:gd name="connsiteX0" fmla="*/ 0 w 2475177"/>
              <a:gd name="connsiteY0" fmla="*/ 0 h 1936572"/>
              <a:gd name="connsiteX1" fmla="*/ 2475177 w 2475177"/>
              <a:gd name="connsiteY1" fmla="*/ 0 h 1936572"/>
              <a:gd name="connsiteX2" fmla="*/ 2475177 w 2475177"/>
              <a:gd name="connsiteY2" fmla="*/ 1936572 h 1936572"/>
              <a:gd name="connsiteX3" fmla="*/ 0 w 2475177"/>
              <a:gd name="connsiteY3" fmla="*/ 1936572 h 1936572"/>
            </a:gdLst>
            <a:ahLst/>
            <a:cxnLst>
              <a:cxn ang="0">
                <a:pos x="connsiteX0" y="connsiteY0"/>
              </a:cxn>
              <a:cxn ang="0">
                <a:pos x="connsiteX1" y="connsiteY1"/>
              </a:cxn>
              <a:cxn ang="0">
                <a:pos x="connsiteX2" y="connsiteY2"/>
              </a:cxn>
              <a:cxn ang="0">
                <a:pos x="connsiteX3" y="connsiteY3"/>
              </a:cxn>
            </a:cxnLst>
            <a:rect l="l" t="t" r="r" b="b"/>
            <a:pathLst>
              <a:path w="2475177" h="1936572">
                <a:moveTo>
                  <a:pt x="0" y="0"/>
                </a:moveTo>
                <a:lnTo>
                  <a:pt x="2475177" y="0"/>
                </a:lnTo>
                <a:lnTo>
                  <a:pt x="2475177" y="1936572"/>
                </a:lnTo>
                <a:lnTo>
                  <a:pt x="0" y="1936572"/>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19" name="Picture Placeholder 18"/>
          <p:cNvSpPr>
            <a:spLocks noGrp="1"/>
          </p:cNvSpPr>
          <p:nvPr>
            <p:ph type="pic" sz="quarter" idx="17" hasCustomPrompt="1"/>
          </p:nvPr>
        </p:nvSpPr>
        <p:spPr>
          <a:xfrm>
            <a:off x="3619760" y="4270894"/>
            <a:ext cx="2475177" cy="1936572"/>
          </a:xfrm>
          <a:custGeom>
            <a:avLst/>
            <a:gdLst>
              <a:gd name="connsiteX0" fmla="*/ 0 w 2475177"/>
              <a:gd name="connsiteY0" fmla="*/ 0 h 1936572"/>
              <a:gd name="connsiteX1" fmla="*/ 2475177 w 2475177"/>
              <a:gd name="connsiteY1" fmla="*/ 0 h 1936572"/>
              <a:gd name="connsiteX2" fmla="*/ 2475177 w 2475177"/>
              <a:gd name="connsiteY2" fmla="*/ 1936572 h 1936572"/>
              <a:gd name="connsiteX3" fmla="*/ 0 w 2475177"/>
              <a:gd name="connsiteY3" fmla="*/ 1936572 h 1936572"/>
            </a:gdLst>
            <a:ahLst/>
            <a:cxnLst>
              <a:cxn ang="0">
                <a:pos x="connsiteX0" y="connsiteY0"/>
              </a:cxn>
              <a:cxn ang="0">
                <a:pos x="connsiteX1" y="connsiteY1"/>
              </a:cxn>
              <a:cxn ang="0">
                <a:pos x="connsiteX2" y="connsiteY2"/>
              </a:cxn>
              <a:cxn ang="0">
                <a:pos x="connsiteX3" y="connsiteY3"/>
              </a:cxn>
            </a:cxnLst>
            <a:rect l="l" t="t" r="r" b="b"/>
            <a:pathLst>
              <a:path w="2475177" h="1936572">
                <a:moveTo>
                  <a:pt x="0" y="0"/>
                </a:moveTo>
                <a:lnTo>
                  <a:pt x="2475177" y="0"/>
                </a:lnTo>
                <a:lnTo>
                  <a:pt x="2475177" y="1936572"/>
                </a:lnTo>
                <a:lnTo>
                  <a:pt x="0" y="1936572"/>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17" name="Picture Placeholder 16"/>
          <p:cNvSpPr>
            <a:spLocks noGrp="1"/>
          </p:cNvSpPr>
          <p:nvPr>
            <p:ph type="pic" sz="quarter" idx="18" hasCustomPrompt="1"/>
          </p:nvPr>
        </p:nvSpPr>
        <p:spPr>
          <a:xfrm>
            <a:off x="6097069" y="2334322"/>
            <a:ext cx="2475177" cy="1936572"/>
          </a:xfrm>
          <a:custGeom>
            <a:avLst/>
            <a:gdLst>
              <a:gd name="connsiteX0" fmla="*/ 0 w 2475177"/>
              <a:gd name="connsiteY0" fmla="*/ 0 h 1936572"/>
              <a:gd name="connsiteX1" fmla="*/ 2475177 w 2475177"/>
              <a:gd name="connsiteY1" fmla="*/ 0 h 1936572"/>
              <a:gd name="connsiteX2" fmla="*/ 2475177 w 2475177"/>
              <a:gd name="connsiteY2" fmla="*/ 1936572 h 1936572"/>
              <a:gd name="connsiteX3" fmla="*/ 0 w 2475177"/>
              <a:gd name="connsiteY3" fmla="*/ 1936572 h 1936572"/>
            </a:gdLst>
            <a:ahLst/>
            <a:cxnLst>
              <a:cxn ang="0">
                <a:pos x="connsiteX0" y="connsiteY0"/>
              </a:cxn>
              <a:cxn ang="0">
                <a:pos x="connsiteX1" y="connsiteY1"/>
              </a:cxn>
              <a:cxn ang="0">
                <a:pos x="connsiteX2" y="connsiteY2"/>
              </a:cxn>
              <a:cxn ang="0">
                <a:pos x="connsiteX3" y="connsiteY3"/>
              </a:cxn>
            </a:cxnLst>
            <a:rect l="l" t="t" r="r" b="b"/>
            <a:pathLst>
              <a:path w="2475177" h="1936572">
                <a:moveTo>
                  <a:pt x="0" y="0"/>
                </a:moveTo>
                <a:lnTo>
                  <a:pt x="2475177" y="0"/>
                </a:lnTo>
                <a:lnTo>
                  <a:pt x="2475177" y="1936572"/>
                </a:lnTo>
                <a:lnTo>
                  <a:pt x="0" y="1936572"/>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2" name="Date Placeholder 1">
            <a:extLst>
              <a:ext uri="{FF2B5EF4-FFF2-40B4-BE49-F238E27FC236}">
                <a16:creationId xmlns:a16="http://schemas.microsoft.com/office/drawing/2014/main" id="{1269FAFF-C6E7-439E-BF95-58B866F1AA0F}"/>
              </a:ext>
            </a:extLst>
          </p:cNvPr>
          <p:cNvSpPr>
            <a:spLocks noGrp="1"/>
          </p:cNvSpPr>
          <p:nvPr>
            <p:ph type="dt" sz="half" idx="19"/>
          </p:nvPr>
        </p:nvSpPr>
        <p:spPr/>
        <p:txBody>
          <a:bodyPr/>
          <a:lstStyle/>
          <a:p>
            <a:fld id="{751E8B67-F8C3-403F-9B7A-2728B2A28E88}" type="datetime1">
              <a:rPr lang="en-GB" smtClean="0"/>
              <a:t>05/03/2018</a:t>
            </a:fld>
            <a:endParaRPr lang="en-GB"/>
          </a:p>
        </p:txBody>
      </p:sp>
      <p:sp>
        <p:nvSpPr>
          <p:cNvPr id="3" name="Footer Placeholder 2">
            <a:extLst>
              <a:ext uri="{FF2B5EF4-FFF2-40B4-BE49-F238E27FC236}">
                <a16:creationId xmlns:a16="http://schemas.microsoft.com/office/drawing/2014/main" id="{4268FE10-7C39-40C3-82AC-447C86370A03}"/>
              </a:ext>
            </a:extLst>
          </p:cNvPr>
          <p:cNvSpPr>
            <a:spLocks noGrp="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165FC588-F865-4951-B209-6E224F70C5FD}"/>
              </a:ext>
            </a:extLst>
          </p:cNvPr>
          <p:cNvSpPr>
            <a:spLocks noGrp="1"/>
          </p:cNvSpPr>
          <p:nvPr>
            <p:ph type="sldNum" sz="quarter" idx="21"/>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4091219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4EA488-10B7-4B4D-9775-34DF0A785C87}"/>
              </a:ext>
            </a:extLst>
          </p:cNvPr>
          <p:cNvSpPr>
            <a:spLocks noGrp="1"/>
          </p:cNvSpPr>
          <p:nvPr>
            <p:ph type="dt" sz="half" idx="10"/>
          </p:nvPr>
        </p:nvSpPr>
        <p:spPr/>
        <p:txBody>
          <a:bodyPr/>
          <a:lstStyle/>
          <a:p>
            <a:fld id="{751E8B67-F8C3-403F-9B7A-2728B2A28E88}" type="datetime1">
              <a:rPr lang="en-GB" smtClean="0"/>
              <a:t>05/03/2018</a:t>
            </a:fld>
            <a:endParaRPr lang="en-GB"/>
          </a:p>
        </p:txBody>
      </p:sp>
      <p:sp>
        <p:nvSpPr>
          <p:cNvPr id="3" name="Footer Placeholder 2">
            <a:extLst>
              <a:ext uri="{FF2B5EF4-FFF2-40B4-BE49-F238E27FC236}">
                <a16:creationId xmlns:a16="http://schemas.microsoft.com/office/drawing/2014/main" id="{87FBC434-842A-403A-8975-BF46E225FBC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79A0042-A722-4FE2-A9ED-4C13C4F686F8}"/>
              </a:ext>
            </a:extLst>
          </p:cNvPr>
          <p:cNvSpPr>
            <a:spLocks noGrp="1"/>
          </p:cNvSpPr>
          <p:nvPr>
            <p:ph type="sldNum" sz="quarter" idx="1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1671874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ortfolio-06">
    <p:spTree>
      <p:nvGrpSpPr>
        <p:cNvPr id="1" name=""/>
        <p:cNvGrpSpPr/>
        <p:nvPr/>
      </p:nvGrpSpPr>
      <p:grpSpPr>
        <a:xfrm>
          <a:off x="0" y="0"/>
          <a:ext cx="0" cy="0"/>
          <a:chOff x="0" y="0"/>
          <a:chExt cx="0" cy="0"/>
        </a:xfrm>
      </p:grpSpPr>
      <p:sp>
        <p:nvSpPr>
          <p:cNvPr id="18" name="Picture Placeholder 2"/>
          <p:cNvSpPr>
            <a:spLocks noGrp="1"/>
          </p:cNvSpPr>
          <p:nvPr>
            <p:ph type="pic" sz="quarter" idx="14"/>
          </p:nvPr>
        </p:nvSpPr>
        <p:spPr>
          <a:xfrm rot="19803452">
            <a:off x="5955669" y="36133"/>
            <a:ext cx="6134305" cy="4207724"/>
          </a:xfrm>
          <a:prstGeom prst="rect">
            <a:avLst/>
          </a:prstGeom>
          <a:solidFill>
            <a:schemeClr val="bg1">
              <a:lumMod val="85000"/>
            </a:schemeClr>
          </a:solidFill>
          <a:effectLst/>
          <a:scene3d>
            <a:camera prst="orthographicFront">
              <a:rot lat="0" lon="0" rev="0"/>
            </a:camera>
            <a:lightRig rig="threePt" dir="t"/>
          </a:scene3d>
        </p:spPr>
        <p:txBody>
          <a:bodyPr/>
          <a:lstStyle>
            <a:lvl1pPr marL="0" indent="0">
              <a:buFontTx/>
              <a:buNone/>
              <a:defRPr sz="1050"/>
            </a:lvl1pPr>
          </a:lstStyle>
          <a:p>
            <a:endParaRPr lang="en-GB"/>
          </a:p>
        </p:txBody>
      </p:sp>
      <p:sp>
        <p:nvSpPr>
          <p:cNvPr id="12" name="Picture Placeholder 2"/>
          <p:cNvSpPr>
            <a:spLocks noGrp="1"/>
          </p:cNvSpPr>
          <p:nvPr>
            <p:ph type="pic" sz="quarter" idx="15"/>
          </p:nvPr>
        </p:nvSpPr>
        <p:spPr>
          <a:xfrm rot="19803452">
            <a:off x="4320926" y="4097427"/>
            <a:ext cx="2590196" cy="2286841"/>
          </a:xfrm>
          <a:prstGeom prst="rect">
            <a:avLst/>
          </a:prstGeom>
          <a:solidFill>
            <a:schemeClr val="bg1">
              <a:lumMod val="85000"/>
            </a:schemeClr>
          </a:solidFill>
          <a:effectLst/>
          <a:scene3d>
            <a:camera prst="orthographicFront">
              <a:rot lat="0" lon="0" rev="0"/>
            </a:camera>
            <a:lightRig rig="threePt" dir="t"/>
          </a:scene3d>
        </p:spPr>
        <p:txBody>
          <a:bodyPr/>
          <a:lstStyle>
            <a:lvl1pPr marL="0" indent="0">
              <a:buFontTx/>
              <a:buNone/>
              <a:defRPr sz="1050"/>
            </a:lvl1pPr>
          </a:lstStyle>
          <a:p>
            <a:endParaRPr lang="en-GB"/>
          </a:p>
        </p:txBody>
      </p:sp>
      <p:sp>
        <p:nvSpPr>
          <p:cNvPr id="11" name="Picture Placeholder 2"/>
          <p:cNvSpPr>
            <a:spLocks noGrp="1"/>
          </p:cNvSpPr>
          <p:nvPr>
            <p:ph type="pic" sz="quarter" idx="17"/>
          </p:nvPr>
        </p:nvSpPr>
        <p:spPr>
          <a:xfrm rot="19803452">
            <a:off x="6454127" y="4525142"/>
            <a:ext cx="6563222" cy="1682967"/>
          </a:xfrm>
          <a:prstGeom prst="rect">
            <a:avLst/>
          </a:prstGeom>
          <a:solidFill>
            <a:schemeClr val="bg1">
              <a:lumMod val="85000"/>
            </a:schemeClr>
          </a:solidFill>
          <a:effectLst/>
          <a:scene3d>
            <a:camera prst="orthographicFront">
              <a:rot lat="0" lon="0" rev="0"/>
            </a:camera>
            <a:lightRig rig="threePt" dir="t"/>
          </a:scene3d>
        </p:spPr>
        <p:txBody>
          <a:bodyPr/>
          <a:lstStyle>
            <a:lvl1pPr marL="0" indent="0">
              <a:buFontTx/>
              <a:buNone/>
              <a:defRPr sz="1050"/>
            </a:lvl1pPr>
          </a:lstStyle>
          <a:p>
            <a:endParaRPr lang="en-GB"/>
          </a:p>
        </p:txBody>
      </p:sp>
      <p:sp>
        <p:nvSpPr>
          <p:cNvPr id="2" name="Date Placeholder 1">
            <a:extLst>
              <a:ext uri="{FF2B5EF4-FFF2-40B4-BE49-F238E27FC236}">
                <a16:creationId xmlns:a16="http://schemas.microsoft.com/office/drawing/2014/main" id="{76CF091E-187A-43E7-859D-8AB82D19BBB5}"/>
              </a:ext>
            </a:extLst>
          </p:cNvPr>
          <p:cNvSpPr>
            <a:spLocks noGrp="1"/>
          </p:cNvSpPr>
          <p:nvPr>
            <p:ph type="dt" sz="half" idx="18"/>
          </p:nvPr>
        </p:nvSpPr>
        <p:spPr/>
        <p:txBody>
          <a:bodyPr/>
          <a:lstStyle/>
          <a:p>
            <a:fld id="{751E8B67-F8C3-403F-9B7A-2728B2A28E88}" type="datetime1">
              <a:rPr lang="en-GB" smtClean="0"/>
              <a:t>05/03/2018</a:t>
            </a:fld>
            <a:endParaRPr lang="en-GB"/>
          </a:p>
        </p:txBody>
      </p:sp>
      <p:sp>
        <p:nvSpPr>
          <p:cNvPr id="3" name="Footer Placeholder 2">
            <a:extLst>
              <a:ext uri="{FF2B5EF4-FFF2-40B4-BE49-F238E27FC236}">
                <a16:creationId xmlns:a16="http://schemas.microsoft.com/office/drawing/2014/main" id="{FC06B13E-0502-4CBB-A77D-94EBD9B3EA7D}"/>
              </a:ext>
            </a:extLst>
          </p:cNvPr>
          <p:cNvSpPr>
            <a:spLocks noGrp="1"/>
          </p:cNvSpPr>
          <p:nvPr>
            <p:ph type="ftr" sz="quarter" idx="19"/>
          </p:nvPr>
        </p:nvSpPr>
        <p:spPr/>
        <p:txBody>
          <a:bodyPr/>
          <a:lstStyle/>
          <a:p>
            <a:endParaRPr lang="en-GB"/>
          </a:p>
        </p:txBody>
      </p:sp>
      <p:sp>
        <p:nvSpPr>
          <p:cNvPr id="4" name="Slide Number Placeholder 3">
            <a:extLst>
              <a:ext uri="{FF2B5EF4-FFF2-40B4-BE49-F238E27FC236}">
                <a16:creationId xmlns:a16="http://schemas.microsoft.com/office/drawing/2014/main" id="{88EA1D94-BEF4-4C67-8934-2FB96916E53D}"/>
              </a:ext>
            </a:extLst>
          </p:cNvPr>
          <p:cNvSpPr>
            <a:spLocks noGrp="1"/>
          </p:cNvSpPr>
          <p:nvPr>
            <p:ph type="sldNum" sz="quarter" idx="20"/>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2939580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0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1CC3E1-D0FD-4D47-BEF2-85AE2F69D26E}"/>
              </a:ext>
            </a:extLst>
          </p:cNvPr>
          <p:cNvSpPr>
            <a:spLocks noGrp="1"/>
          </p:cNvSpPr>
          <p:nvPr>
            <p:ph type="dt" sz="half" idx="10"/>
          </p:nvPr>
        </p:nvSpPr>
        <p:spPr/>
        <p:txBody>
          <a:bodyPr/>
          <a:lstStyle/>
          <a:p>
            <a:fld id="{751E8B67-F8C3-403F-9B7A-2728B2A28E88}" type="datetime1">
              <a:rPr lang="en-GB" smtClean="0"/>
              <a:t>05/03/2018</a:t>
            </a:fld>
            <a:endParaRPr lang="en-GB"/>
          </a:p>
        </p:txBody>
      </p:sp>
      <p:sp>
        <p:nvSpPr>
          <p:cNvPr id="3" name="Footer Placeholder 2">
            <a:extLst>
              <a:ext uri="{FF2B5EF4-FFF2-40B4-BE49-F238E27FC236}">
                <a16:creationId xmlns:a16="http://schemas.microsoft.com/office/drawing/2014/main" id="{EDB71FB7-D03B-4D66-9EBA-B0DE8A7BC24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484E2D5-D24A-4172-AC4F-E404ABF02C4A}"/>
              </a:ext>
            </a:extLst>
          </p:cNvPr>
          <p:cNvSpPr>
            <a:spLocks noGrp="1"/>
          </p:cNvSpPr>
          <p:nvPr>
            <p:ph type="sldNum" sz="quarter" idx="1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3382307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F192892-61BA-4CF9-9131-204215A1EA79}"/>
              </a:ext>
            </a:extLst>
          </p:cNvPr>
          <p:cNvSpPr>
            <a:spLocks noGrp="1"/>
          </p:cNvSpPr>
          <p:nvPr>
            <p:ph type="pic" sz="quarter" idx="10"/>
          </p:nvPr>
        </p:nvSpPr>
        <p:spPr>
          <a:xfrm>
            <a:off x="4371182" y="2273300"/>
            <a:ext cx="3449637" cy="2978150"/>
          </a:xfrm>
          <a:prstGeom prst="rect">
            <a:avLst/>
          </a:prstGeom>
        </p:spPr>
        <p:txBody>
          <a:bodyPr/>
          <a:lstStyle/>
          <a:p>
            <a:endParaRPr lang="en-US"/>
          </a:p>
        </p:txBody>
      </p:sp>
      <p:sp>
        <p:nvSpPr>
          <p:cNvPr id="2" name="Date Placeholder 1">
            <a:extLst>
              <a:ext uri="{FF2B5EF4-FFF2-40B4-BE49-F238E27FC236}">
                <a16:creationId xmlns:a16="http://schemas.microsoft.com/office/drawing/2014/main" id="{76EF4F0D-EEC8-4FF6-A153-7DEDF80D13F0}"/>
              </a:ext>
            </a:extLst>
          </p:cNvPr>
          <p:cNvSpPr>
            <a:spLocks noGrp="1"/>
          </p:cNvSpPr>
          <p:nvPr>
            <p:ph type="dt" sz="half" idx="11"/>
          </p:nvPr>
        </p:nvSpPr>
        <p:spPr/>
        <p:txBody>
          <a:bodyPr/>
          <a:lstStyle/>
          <a:p>
            <a:fld id="{751E8B67-F8C3-403F-9B7A-2728B2A28E88}" type="datetime1">
              <a:rPr lang="en-GB" smtClean="0"/>
              <a:t>05/03/2018</a:t>
            </a:fld>
            <a:endParaRPr lang="en-GB"/>
          </a:p>
        </p:txBody>
      </p:sp>
      <p:sp>
        <p:nvSpPr>
          <p:cNvPr id="3" name="Footer Placeholder 2">
            <a:extLst>
              <a:ext uri="{FF2B5EF4-FFF2-40B4-BE49-F238E27FC236}">
                <a16:creationId xmlns:a16="http://schemas.microsoft.com/office/drawing/2014/main" id="{D65F0104-4CF7-4598-A4A9-02FA962F4FA8}"/>
              </a:ext>
            </a:extLst>
          </p:cNvPr>
          <p:cNvSpPr>
            <a:spLocks noGrp="1"/>
          </p:cNvSpPr>
          <p:nvPr>
            <p:ph type="ftr" sz="quarter" idx="12"/>
          </p:nvPr>
        </p:nvSpPr>
        <p:spPr/>
        <p:txBody>
          <a:bodyPr/>
          <a:lstStyle/>
          <a:p>
            <a:endParaRPr lang="en-GB"/>
          </a:p>
        </p:txBody>
      </p:sp>
      <p:sp>
        <p:nvSpPr>
          <p:cNvPr id="4" name="Slide Number Placeholder 3">
            <a:extLst>
              <a:ext uri="{FF2B5EF4-FFF2-40B4-BE49-F238E27FC236}">
                <a16:creationId xmlns:a16="http://schemas.microsoft.com/office/drawing/2014/main" id="{F118C754-D6B9-40EA-8538-D30CEAE3EAF4}"/>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3670042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1_Blank">
    <p:spTree>
      <p:nvGrpSpPr>
        <p:cNvPr id="1" name=""/>
        <p:cNvGrpSpPr/>
        <p:nvPr/>
      </p:nvGrpSpPr>
      <p:grpSpPr>
        <a:xfrm>
          <a:off x="0" y="0"/>
          <a:ext cx="0" cy="0"/>
          <a:chOff x="0" y="0"/>
          <a:chExt cx="0" cy="0"/>
        </a:xfrm>
      </p:grpSpPr>
      <p:sp>
        <p:nvSpPr>
          <p:cNvPr id="7" name="Picture Placeholder 6"/>
          <p:cNvSpPr>
            <a:spLocks noGrp="1"/>
          </p:cNvSpPr>
          <p:nvPr>
            <p:ph type="pic" sz="quarter" idx="19" hasCustomPrompt="1"/>
          </p:nvPr>
        </p:nvSpPr>
        <p:spPr>
          <a:xfrm>
            <a:off x="2195575" y="1425477"/>
            <a:ext cx="3008891" cy="4026892"/>
          </a:xfrm>
          <a:custGeom>
            <a:avLst/>
            <a:gdLst>
              <a:gd name="connsiteX0" fmla="*/ 0 w 3008890"/>
              <a:gd name="connsiteY0" fmla="*/ 0 h 4026892"/>
              <a:gd name="connsiteX1" fmla="*/ 3008890 w 3008890"/>
              <a:gd name="connsiteY1" fmla="*/ 0 h 4026892"/>
              <a:gd name="connsiteX2" fmla="*/ 3008890 w 3008890"/>
              <a:gd name="connsiteY2" fmla="*/ 4026892 h 4026892"/>
              <a:gd name="connsiteX3" fmla="*/ 0 w 3008890"/>
              <a:gd name="connsiteY3" fmla="*/ 4026892 h 4026892"/>
            </a:gdLst>
            <a:ahLst/>
            <a:cxnLst>
              <a:cxn ang="0">
                <a:pos x="connsiteX0" y="connsiteY0"/>
              </a:cxn>
              <a:cxn ang="0">
                <a:pos x="connsiteX1" y="connsiteY1"/>
              </a:cxn>
              <a:cxn ang="0">
                <a:pos x="connsiteX2" y="connsiteY2"/>
              </a:cxn>
              <a:cxn ang="0">
                <a:pos x="connsiteX3" y="connsiteY3"/>
              </a:cxn>
            </a:cxnLst>
            <a:rect l="l" t="t" r="r" b="b"/>
            <a:pathLst>
              <a:path w="3008890" h="4026892">
                <a:moveTo>
                  <a:pt x="0" y="0"/>
                </a:moveTo>
                <a:lnTo>
                  <a:pt x="3008890" y="0"/>
                </a:lnTo>
                <a:lnTo>
                  <a:pt x="3008890" y="4026892"/>
                </a:lnTo>
                <a:lnTo>
                  <a:pt x="0" y="4026892"/>
                </a:lnTo>
                <a:close/>
              </a:path>
            </a:pathLst>
          </a:custGeom>
          <a:solidFill>
            <a:schemeClr val="bg1">
              <a:lumMod val="95000"/>
            </a:schemeClr>
          </a:solidFill>
        </p:spPr>
        <p:txBody>
          <a:bodyPr wrap="square" anchor="ctr">
            <a:noAutofit/>
          </a:bodyPr>
          <a:lstStyle>
            <a:lvl1pPr marL="0" indent="0" algn="ctr">
              <a:buFontTx/>
              <a:buNone/>
              <a:defRPr sz="900">
                <a:solidFill>
                  <a:schemeClr val="tx1"/>
                </a:solidFill>
              </a:defRPr>
            </a:lvl1pPr>
          </a:lstStyle>
          <a:p>
            <a:r>
              <a:rPr lang="en-US"/>
              <a:t>Image</a:t>
            </a:r>
          </a:p>
        </p:txBody>
      </p:sp>
      <p:sp>
        <p:nvSpPr>
          <p:cNvPr id="2" name="Date Placeholder 1">
            <a:extLst>
              <a:ext uri="{FF2B5EF4-FFF2-40B4-BE49-F238E27FC236}">
                <a16:creationId xmlns:a16="http://schemas.microsoft.com/office/drawing/2014/main" id="{73742E90-08BD-4D85-B338-EB51988BB392}"/>
              </a:ext>
            </a:extLst>
          </p:cNvPr>
          <p:cNvSpPr>
            <a:spLocks noGrp="1"/>
          </p:cNvSpPr>
          <p:nvPr>
            <p:ph type="dt" sz="half" idx="20"/>
          </p:nvPr>
        </p:nvSpPr>
        <p:spPr/>
        <p:txBody>
          <a:bodyPr/>
          <a:lstStyle/>
          <a:p>
            <a:fld id="{751E8B67-F8C3-403F-9B7A-2728B2A28E88}" type="datetime1">
              <a:rPr lang="en-GB" smtClean="0"/>
              <a:t>05/03/2018</a:t>
            </a:fld>
            <a:endParaRPr lang="en-GB"/>
          </a:p>
        </p:txBody>
      </p:sp>
      <p:sp>
        <p:nvSpPr>
          <p:cNvPr id="3" name="Footer Placeholder 2">
            <a:extLst>
              <a:ext uri="{FF2B5EF4-FFF2-40B4-BE49-F238E27FC236}">
                <a16:creationId xmlns:a16="http://schemas.microsoft.com/office/drawing/2014/main" id="{6A9DED46-026D-4786-8581-D5FD8C2B7B7A}"/>
              </a:ext>
            </a:extLst>
          </p:cNvPr>
          <p:cNvSpPr>
            <a:spLocks noGrp="1"/>
          </p:cNvSpPr>
          <p:nvPr>
            <p:ph type="ftr" sz="quarter" idx="21"/>
          </p:nvPr>
        </p:nvSpPr>
        <p:spPr/>
        <p:txBody>
          <a:bodyPr/>
          <a:lstStyle/>
          <a:p>
            <a:endParaRPr lang="en-GB"/>
          </a:p>
        </p:txBody>
      </p:sp>
      <p:sp>
        <p:nvSpPr>
          <p:cNvPr id="4" name="Slide Number Placeholder 3">
            <a:extLst>
              <a:ext uri="{FF2B5EF4-FFF2-40B4-BE49-F238E27FC236}">
                <a16:creationId xmlns:a16="http://schemas.microsoft.com/office/drawing/2014/main" id="{96FD0F02-C125-4697-BFC3-6A308CF4C832}"/>
              </a:ext>
            </a:extLst>
          </p:cNvPr>
          <p:cNvSpPr>
            <a:spLocks noGrp="1"/>
          </p:cNvSpPr>
          <p:nvPr>
            <p:ph type="sldNum" sz="quarter" idx="2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609521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BED6F-6431-4123-AD12-E867C056C52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67557B-AC7F-4734-B86F-0769B34BC35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2FA823-0E62-4E1B-B8D4-17F971720E76}"/>
              </a:ext>
            </a:extLst>
          </p:cNvPr>
          <p:cNvSpPr>
            <a:spLocks noGrp="1"/>
          </p:cNvSpPr>
          <p:nvPr>
            <p:ph type="dt" sz="half" idx="10"/>
          </p:nvPr>
        </p:nvSpPr>
        <p:spPr/>
        <p:txBody>
          <a:bodyPr/>
          <a:lstStyle/>
          <a:p>
            <a:fld id="{47967642-D853-4118-865D-5E36836AEF4F}" type="datetime1">
              <a:rPr lang="en-GB" smtClean="0"/>
              <a:t>05/03/2018</a:t>
            </a:fld>
            <a:endParaRPr lang="en-GB"/>
          </a:p>
        </p:txBody>
      </p:sp>
      <p:sp>
        <p:nvSpPr>
          <p:cNvPr id="5" name="Footer Placeholder 4">
            <a:extLst>
              <a:ext uri="{FF2B5EF4-FFF2-40B4-BE49-F238E27FC236}">
                <a16:creationId xmlns:a16="http://schemas.microsoft.com/office/drawing/2014/main" id="{BA89894A-B9CB-4760-ADC9-408479A854A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3575FE-6E93-410A-BA66-7832922CB27F}"/>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32478281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2B55C7-1EBA-446C-8AD0-55D0FDD6CF30}"/>
              </a:ext>
            </a:extLst>
          </p:cNvPr>
          <p:cNvSpPr>
            <a:spLocks noGrp="1"/>
          </p:cNvSpPr>
          <p:nvPr>
            <p:ph type="dt" sz="half" idx="10"/>
          </p:nvPr>
        </p:nvSpPr>
        <p:spPr/>
        <p:txBody>
          <a:bodyPr/>
          <a:lstStyle/>
          <a:p>
            <a:fld id="{751E8B67-F8C3-403F-9B7A-2728B2A28E88}" type="datetime1">
              <a:rPr lang="en-GB" smtClean="0"/>
              <a:t>05/03/2018</a:t>
            </a:fld>
            <a:endParaRPr lang="en-GB"/>
          </a:p>
        </p:txBody>
      </p:sp>
      <p:sp>
        <p:nvSpPr>
          <p:cNvPr id="4" name="Footer Placeholder 3">
            <a:extLst>
              <a:ext uri="{FF2B5EF4-FFF2-40B4-BE49-F238E27FC236}">
                <a16:creationId xmlns:a16="http://schemas.microsoft.com/office/drawing/2014/main" id="{5C775C1B-DDEE-44EF-894D-019E2D06CE1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B9AC87-A29E-4DC4-9826-126062B7E5AD}"/>
              </a:ext>
            </a:extLst>
          </p:cNvPr>
          <p:cNvSpPr>
            <a:spLocks noGrp="1"/>
          </p:cNvSpPr>
          <p:nvPr>
            <p:ph type="sldNum" sz="quarter" idx="1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2278796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543263" y="2206657"/>
            <a:ext cx="2205880" cy="2205880"/>
          </a:xfrm>
          <a:custGeom>
            <a:avLst/>
            <a:gdLst>
              <a:gd name="connsiteX0" fmla="*/ 1407695 w 2815390"/>
              <a:gd name="connsiteY0" fmla="*/ 0 h 2815390"/>
              <a:gd name="connsiteX1" fmla="*/ 2815390 w 2815390"/>
              <a:gd name="connsiteY1" fmla="*/ 1407695 h 2815390"/>
              <a:gd name="connsiteX2" fmla="*/ 1407695 w 2815390"/>
              <a:gd name="connsiteY2" fmla="*/ 2815390 h 2815390"/>
              <a:gd name="connsiteX3" fmla="*/ 0 w 2815390"/>
              <a:gd name="connsiteY3" fmla="*/ 1407695 h 2815390"/>
              <a:gd name="connsiteX4" fmla="*/ 1407695 w 2815390"/>
              <a:gd name="connsiteY4" fmla="*/ 0 h 2815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5390" h="2815390">
                <a:moveTo>
                  <a:pt x="1407695" y="0"/>
                </a:moveTo>
                <a:cubicBezTo>
                  <a:pt x="2185143" y="0"/>
                  <a:pt x="2815390" y="630247"/>
                  <a:pt x="2815390" y="1407695"/>
                </a:cubicBezTo>
                <a:cubicBezTo>
                  <a:pt x="2815390" y="2185143"/>
                  <a:pt x="2185143" y="2815390"/>
                  <a:pt x="1407695" y="2815390"/>
                </a:cubicBezTo>
                <a:cubicBezTo>
                  <a:pt x="630247" y="2815390"/>
                  <a:pt x="0" y="2185143"/>
                  <a:pt x="0" y="1407695"/>
                </a:cubicBezTo>
                <a:cubicBezTo>
                  <a:pt x="0" y="630247"/>
                  <a:pt x="630247" y="0"/>
                  <a:pt x="1407695" y="0"/>
                </a:cubicBezTo>
                <a:close/>
              </a:path>
            </a:pathLst>
          </a:custGeom>
          <a:solidFill>
            <a:schemeClr val="bg1">
              <a:lumMod val="95000"/>
            </a:schemeClr>
          </a:solidFill>
        </p:spPr>
        <p:txBody>
          <a:bodyPr wrap="square">
            <a:noAutofit/>
          </a:bodyPr>
          <a:lstStyle>
            <a:lvl1pPr marL="0" indent="0">
              <a:buFontTx/>
              <a:buNone/>
              <a:defRPr sz="1050"/>
            </a:lvl1pPr>
          </a:lstStyle>
          <a:p>
            <a:endParaRPr lang="en-GB"/>
          </a:p>
        </p:txBody>
      </p:sp>
      <p:sp>
        <p:nvSpPr>
          <p:cNvPr id="2" name="Date Placeholder 1">
            <a:extLst>
              <a:ext uri="{FF2B5EF4-FFF2-40B4-BE49-F238E27FC236}">
                <a16:creationId xmlns:a16="http://schemas.microsoft.com/office/drawing/2014/main" id="{EA17D902-EA65-4549-AFD8-B2A8D55412EE}"/>
              </a:ext>
            </a:extLst>
          </p:cNvPr>
          <p:cNvSpPr>
            <a:spLocks noGrp="1"/>
          </p:cNvSpPr>
          <p:nvPr>
            <p:ph type="dt" sz="half" idx="11"/>
          </p:nvPr>
        </p:nvSpPr>
        <p:spPr/>
        <p:txBody>
          <a:bodyPr/>
          <a:lstStyle/>
          <a:p>
            <a:fld id="{751E8B67-F8C3-403F-9B7A-2728B2A28E88}" type="datetime1">
              <a:rPr lang="en-GB" smtClean="0"/>
              <a:t>05/03/2018</a:t>
            </a:fld>
            <a:endParaRPr lang="en-GB"/>
          </a:p>
        </p:txBody>
      </p:sp>
      <p:sp>
        <p:nvSpPr>
          <p:cNvPr id="4" name="Footer Placeholder 3">
            <a:extLst>
              <a:ext uri="{FF2B5EF4-FFF2-40B4-BE49-F238E27FC236}">
                <a16:creationId xmlns:a16="http://schemas.microsoft.com/office/drawing/2014/main" id="{F0F60578-F2D0-441D-8A86-211C14267D57}"/>
              </a:ext>
            </a:extLst>
          </p:cNvPr>
          <p:cNvSpPr>
            <a:spLocks noGrp="1"/>
          </p:cNvSpPr>
          <p:nvPr>
            <p:ph type="ftr" sz="quarter" idx="12"/>
          </p:nvPr>
        </p:nvSpPr>
        <p:spPr/>
        <p:txBody>
          <a:bodyPr/>
          <a:lstStyle/>
          <a:p>
            <a:endParaRPr lang="en-GB"/>
          </a:p>
        </p:txBody>
      </p:sp>
      <p:sp>
        <p:nvSpPr>
          <p:cNvPr id="5" name="Slide Number Placeholder 4">
            <a:extLst>
              <a:ext uri="{FF2B5EF4-FFF2-40B4-BE49-F238E27FC236}">
                <a16:creationId xmlns:a16="http://schemas.microsoft.com/office/drawing/2014/main" id="{329F18A9-37BC-4740-A113-C33465A9444D}"/>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3546462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lcome Message-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0021" y="1"/>
            <a:ext cx="4499812" cy="6857999"/>
          </a:xfrm>
          <a:prstGeom prst="rect">
            <a:avLst/>
          </a:prstGeom>
          <a:noFill/>
        </p:spPr>
        <p:txBody>
          <a:bodyPr/>
          <a:lstStyle>
            <a:lvl1pPr marL="0" indent="0">
              <a:buFontTx/>
              <a:buNone/>
              <a:defRPr sz="1050"/>
            </a:lvl1pPr>
          </a:lstStyle>
          <a:p>
            <a:endParaRPr lang="en-GB"/>
          </a:p>
        </p:txBody>
      </p:sp>
      <p:sp>
        <p:nvSpPr>
          <p:cNvPr id="2" name="Date Placeholder 1">
            <a:extLst>
              <a:ext uri="{FF2B5EF4-FFF2-40B4-BE49-F238E27FC236}">
                <a16:creationId xmlns:a16="http://schemas.microsoft.com/office/drawing/2014/main" id="{93999246-F2D2-4177-84A1-18422B79F86B}"/>
              </a:ext>
            </a:extLst>
          </p:cNvPr>
          <p:cNvSpPr>
            <a:spLocks noGrp="1"/>
          </p:cNvSpPr>
          <p:nvPr>
            <p:ph type="dt" sz="half" idx="11"/>
          </p:nvPr>
        </p:nvSpPr>
        <p:spPr/>
        <p:txBody>
          <a:bodyPr/>
          <a:lstStyle/>
          <a:p>
            <a:fld id="{751E8B67-F8C3-403F-9B7A-2728B2A28E88}" type="datetime1">
              <a:rPr lang="en-GB" smtClean="0"/>
              <a:t>05/03/2018</a:t>
            </a:fld>
            <a:endParaRPr lang="en-GB"/>
          </a:p>
        </p:txBody>
      </p:sp>
      <p:sp>
        <p:nvSpPr>
          <p:cNvPr id="5" name="Footer Placeholder 4">
            <a:extLst>
              <a:ext uri="{FF2B5EF4-FFF2-40B4-BE49-F238E27FC236}">
                <a16:creationId xmlns:a16="http://schemas.microsoft.com/office/drawing/2014/main" id="{5896B43D-A482-4456-8DB4-E56A569374A2}"/>
              </a:ext>
            </a:extLst>
          </p:cNvPr>
          <p:cNvSpPr>
            <a:spLocks noGrp="1"/>
          </p:cNvSpPr>
          <p:nvPr>
            <p:ph type="ftr" sz="quarter" idx="12"/>
          </p:nvPr>
        </p:nvSpPr>
        <p:spPr/>
        <p:txBody>
          <a:bodyPr/>
          <a:lstStyle/>
          <a:p>
            <a:endParaRPr lang="en-GB"/>
          </a:p>
        </p:txBody>
      </p:sp>
      <p:sp>
        <p:nvSpPr>
          <p:cNvPr id="6" name="Slide Number Placeholder 5">
            <a:extLst>
              <a:ext uri="{FF2B5EF4-FFF2-40B4-BE49-F238E27FC236}">
                <a16:creationId xmlns:a16="http://schemas.microsoft.com/office/drawing/2014/main" id="{E35CE5E6-8469-4FA4-934D-779A5152D363}"/>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18887837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e content">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7294634" y="0"/>
            <a:ext cx="4033008" cy="6857999"/>
          </a:xfrm>
          <a:prstGeom prst="rect">
            <a:avLst/>
          </a:prstGeom>
          <a:solidFill>
            <a:schemeClr val="bg1">
              <a:lumMod val="95000"/>
            </a:schemeClr>
          </a:solidFill>
        </p:spPr>
        <p:txBody>
          <a:bodyPr/>
          <a:lstStyle>
            <a:lvl1pPr marL="0" indent="0">
              <a:buFontTx/>
              <a:buNone/>
              <a:defRPr sz="1050"/>
            </a:lvl1pPr>
          </a:lstStyle>
          <a:p>
            <a:endParaRPr lang="en-GB"/>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429" y="121540"/>
            <a:ext cx="1627023" cy="626926"/>
          </a:xfrm>
          <a:prstGeom prst="rect">
            <a:avLst/>
          </a:prstGeom>
        </p:spPr>
      </p:pic>
      <p:sp>
        <p:nvSpPr>
          <p:cNvPr id="4" name="Date Placeholder 3">
            <a:extLst>
              <a:ext uri="{FF2B5EF4-FFF2-40B4-BE49-F238E27FC236}">
                <a16:creationId xmlns:a16="http://schemas.microsoft.com/office/drawing/2014/main" id="{C1D3B31F-B896-4E72-A564-D6D542043F96}"/>
              </a:ext>
            </a:extLst>
          </p:cNvPr>
          <p:cNvSpPr>
            <a:spLocks noGrp="1"/>
          </p:cNvSpPr>
          <p:nvPr>
            <p:ph type="dt" sz="half" idx="11"/>
          </p:nvPr>
        </p:nvSpPr>
        <p:spPr/>
        <p:txBody>
          <a:bodyPr/>
          <a:lstStyle/>
          <a:p>
            <a:fld id="{751E8B67-F8C3-403F-9B7A-2728B2A28E88}" type="datetime1">
              <a:rPr lang="en-GB" smtClean="0"/>
              <a:t>05/03/2018</a:t>
            </a:fld>
            <a:endParaRPr lang="en-GB"/>
          </a:p>
        </p:txBody>
      </p:sp>
      <p:sp>
        <p:nvSpPr>
          <p:cNvPr id="5" name="Footer Placeholder 4">
            <a:extLst>
              <a:ext uri="{FF2B5EF4-FFF2-40B4-BE49-F238E27FC236}">
                <a16:creationId xmlns:a16="http://schemas.microsoft.com/office/drawing/2014/main" id="{82FC5DB0-570A-4BEA-B693-C51EEEC97642}"/>
              </a:ext>
            </a:extLst>
          </p:cNvPr>
          <p:cNvSpPr>
            <a:spLocks noGrp="1"/>
          </p:cNvSpPr>
          <p:nvPr>
            <p:ph type="ftr" sz="quarter" idx="12"/>
          </p:nvPr>
        </p:nvSpPr>
        <p:spPr/>
        <p:txBody>
          <a:bodyPr/>
          <a:lstStyle/>
          <a:p>
            <a:endParaRPr lang="en-GB"/>
          </a:p>
        </p:txBody>
      </p:sp>
      <p:sp>
        <p:nvSpPr>
          <p:cNvPr id="6" name="Slide Number Placeholder 5">
            <a:extLst>
              <a:ext uri="{FF2B5EF4-FFF2-40B4-BE49-F238E27FC236}">
                <a16:creationId xmlns:a16="http://schemas.microsoft.com/office/drawing/2014/main" id="{0AE78DBE-081B-42AB-8357-9E8EAEA2F60A}"/>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27547094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02">
    <p:spTree>
      <p:nvGrpSpPr>
        <p:cNvPr id="1" name=""/>
        <p:cNvGrpSpPr/>
        <p:nvPr/>
      </p:nvGrpSpPr>
      <p:grpSpPr>
        <a:xfrm>
          <a:off x="0" y="0"/>
          <a:ext cx="0" cy="0"/>
          <a:chOff x="0" y="0"/>
          <a:chExt cx="0" cy="0"/>
        </a:xfrm>
      </p:grpSpPr>
      <p:sp>
        <p:nvSpPr>
          <p:cNvPr id="20" name="Picture Placeholder 2"/>
          <p:cNvSpPr>
            <a:spLocks noGrp="1"/>
          </p:cNvSpPr>
          <p:nvPr>
            <p:ph type="pic" sz="quarter" idx="16"/>
          </p:nvPr>
        </p:nvSpPr>
        <p:spPr>
          <a:xfrm>
            <a:off x="1394" y="0"/>
            <a:ext cx="12190606" cy="3543299"/>
          </a:xfrm>
          <a:prstGeom prst="rect">
            <a:avLst/>
          </a:prstGeom>
          <a:noFill/>
          <a:effectLst/>
        </p:spPr>
        <p:txBody>
          <a:bodyPr/>
          <a:lstStyle>
            <a:lvl1pPr marL="0" indent="0">
              <a:buFontTx/>
              <a:buNone/>
              <a:defRPr sz="1050"/>
            </a:lvl1pPr>
          </a:lstStyle>
          <a:p>
            <a:endParaRPr lang="en-GB"/>
          </a:p>
        </p:txBody>
      </p:sp>
      <p:sp>
        <p:nvSpPr>
          <p:cNvPr id="2" name="Title 1"/>
          <p:cNvSpPr>
            <a:spLocks noGrp="1"/>
          </p:cNvSpPr>
          <p:nvPr>
            <p:ph type="ctrTitle"/>
          </p:nvPr>
        </p:nvSpPr>
        <p:spPr>
          <a:xfrm>
            <a:off x="1524000" y="207955"/>
            <a:ext cx="9144000" cy="556312"/>
          </a:xfrm>
          <a:prstGeom prst="rect">
            <a:avLst/>
          </a:prstGeom>
        </p:spPr>
        <p:txBody>
          <a:bodyPr anchor="b"/>
          <a:lstStyle>
            <a:lvl1pPr algn="ctr">
              <a:defRPr sz="3200">
                <a:solidFill>
                  <a:schemeClr val="bg1"/>
                </a:solidFill>
              </a:defRPr>
            </a:lvl1pPr>
          </a:lstStyle>
          <a:p>
            <a:r>
              <a:rPr lang="en-US"/>
              <a:t>Click to edit Master title style</a:t>
            </a:r>
            <a:endParaRPr lang="en-GB"/>
          </a:p>
        </p:txBody>
      </p:sp>
      <p:sp>
        <p:nvSpPr>
          <p:cNvPr id="3" name="Subtitle 2"/>
          <p:cNvSpPr>
            <a:spLocks noGrp="1"/>
          </p:cNvSpPr>
          <p:nvPr>
            <p:ph type="subTitle" idx="1"/>
          </p:nvPr>
        </p:nvSpPr>
        <p:spPr>
          <a:xfrm>
            <a:off x="1524000" y="659796"/>
            <a:ext cx="9144000" cy="369461"/>
          </a:xfrm>
          <a:prstGeom prst="rect">
            <a:avLst/>
          </a:prstGeom>
        </p:spPr>
        <p:txBody>
          <a:bodyPr/>
          <a:lstStyle>
            <a:lvl1pPr marL="0" indent="0" algn="ctr">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21" name="Picture Placeholder 20"/>
          <p:cNvSpPr>
            <a:spLocks noGrp="1"/>
          </p:cNvSpPr>
          <p:nvPr>
            <p:ph type="pic" sz="quarter" idx="10"/>
          </p:nvPr>
        </p:nvSpPr>
        <p:spPr>
          <a:xfrm>
            <a:off x="1535425"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sp>
        <p:nvSpPr>
          <p:cNvPr id="22" name="Picture Placeholder 21"/>
          <p:cNvSpPr>
            <a:spLocks noGrp="1"/>
          </p:cNvSpPr>
          <p:nvPr>
            <p:ph type="pic" sz="quarter" idx="17"/>
          </p:nvPr>
        </p:nvSpPr>
        <p:spPr>
          <a:xfrm>
            <a:off x="3981450"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sp>
        <p:nvSpPr>
          <p:cNvPr id="23" name="Picture Placeholder 22"/>
          <p:cNvSpPr>
            <a:spLocks noGrp="1"/>
          </p:cNvSpPr>
          <p:nvPr>
            <p:ph type="pic" sz="quarter" idx="18"/>
          </p:nvPr>
        </p:nvSpPr>
        <p:spPr>
          <a:xfrm>
            <a:off x="6427475"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sp>
        <p:nvSpPr>
          <p:cNvPr id="24" name="Picture Placeholder 23"/>
          <p:cNvSpPr>
            <a:spLocks noGrp="1"/>
          </p:cNvSpPr>
          <p:nvPr>
            <p:ph type="pic" sz="quarter" idx="19"/>
          </p:nvPr>
        </p:nvSpPr>
        <p:spPr>
          <a:xfrm>
            <a:off x="8873501" y="2607961"/>
            <a:ext cx="1978325" cy="1978325"/>
          </a:xfrm>
          <a:custGeom>
            <a:avLst/>
            <a:gdLst>
              <a:gd name="connsiteX0" fmla="*/ 759125 w 1518250"/>
              <a:gd name="connsiteY0" fmla="*/ 0 h 1518250"/>
              <a:gd name="connsiteX1" fmla="*/ 1518250 w 1518250"/>
              <a:gd name="connsiteY1" fmla="*/ 759125 h 1518250"/>
              <a:gd name="connsiteX2" fmla="*/ 759125 w 1518250"/>
              <a:gd name="connsiteY2" fmla="*/ 1518250 h 1518250"/>
              <a:gd name="connsiteX3" fmla="*/ 0 w 1518250"/>
              <a:gd name="connsiteY3" fmla="*/ 759125 h 1518250"/>
              <a:gd name="connsiteX4" fmla="*/ 759125 w 1518250"/>
              <a:gd name="connsiteY4" fmla="*/ 0 h 151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50" h="1518250">
                <a:moveTo>
                  <a:pt x="759125" y="0"/>
                </a:moveTo>
                <a:cubicBezTo>
                  <a:pt x="1178378" y="0"/>
                  <a:pt x="1518250" y="339872"/>
                  <a:pt x="1518250" y="759125"/>
                </a:cubicBezTo>
                <a:cubicBezTo>
                  <a:pt x="1518250" y="1178378"/>
                  <a:pt x="1178378" y="1518250"/>
                  <a:pt x="759125" y="1518250"/>
                </a:cubicBezTo>
                <a:cubicBezTo>
                  <a:pt x="339872" y="1518250"/>
                  <a:pt x="0" y="1178378"/>
                  <a:pt x="0" y="759125"/>
                </a:cubicBezTo>
                <a:cubicBezTo>
                  <a:pt x="0" y="339872"/>
                  <a:pt x="339872" y="0"/>
                  <a:pt x="759125" y="0"/>
                </a:cubicBezTo>
                <a:close/>
              </a:path>
            </a:pathLst>
          </a:custGeom>
          <a:solidFill>
            <a:schemeClr val="bg1">
              <a:lumMod val="95000"/>
            </a:schemeClr>
          </a:solidFill>
          <a:ln w="57150">
            <a:solidFill>
              <a:srgbClr val="FCFCFC"/>
            </a:solidFill>
          </a:ln>
          <a:effectLst/>
        </p:spPr>
        <p:txBody>
          <a:bodyPr wrap="square">
            <a:noAutofit/>
          </a:bodyPr>
          <a:lstStyle>
            <a:lvl1pPr marL="0" indent="0">
              <a:buFontTx/>
              <a:buNone/>
              <a:defRPr sz="1050"/>
            </a:lvl1pPr>
          </a:lstStyle>
          <a:p>
            <a:endParaRPr lang="en-GB"/>
          </a:p>
        </p:txBody>
      </p:sp>
      <p:sp>
        <p:nvSpPr>
          <p:cNvPr id="6" name="Slide Number Placeholder 5"/>
          <p:cNvSpPr>
            <a:spLocks noGrp="1"/>
          </p:cNvSpPr>
          <p:nvPr>
            <p:ph type="sldNum" sz="quarter" idx="12"/>
          </p:nvPr>
        </p:nvSpPr>
        <p:spPr>
          <a:xfrm>
            <a:off x="11646694" y="151149"/>
            <a:ext cx="407193" cy="334626"/>
          </a:xfrm>
          <a:prstGeom prst="rect">
            <a:avLst/>
          </a:prstGeom>
          <a:ln>
            <a:solidFill>
              <a:srgbClr val="FCFCFC"/>
            </a:solidFill>
          </a:ln>
        </p:spPr>
        <p:txBody>
          <a:bodyPr lIns="0" tIns="0" rIns="0" bIns="0" anchor="ctr" anchorCtr="0"/>
          <a:lstStyle>
            <a:lvl1pPr algn="ctr">
              <a:defRPr sz="900">
                <a:solidFill>
                  <a:schemeClr val="bg1"/>
                </a:solidFill>
              </a:defRPr>
            </a:lvl1pPr>
          </a:lstStyle>
          <a:p>
            <a:fld id="{B30467BC-53FE-413A-9560-FD18F38E6FE5}" type="slidenum">
              <a:rPr lang="en-GB" smtClean="0"/>
              <a:pPr/>
              <a:t>‹#›</a:t>
            </a:fld>
            <a:endParaRPr lang="en-GB"/>
          </a:p>
        </p:txBody>
      </p:sp>
      <p:sp>
        <p:nvSpPr>
          <p:cNvPr id="4" name="Date Placeholder 3">
            <a:extLst>
              <a:ext uri="{FF2B5EF4-FFF2-40B4-BE49-F238E27FC236}">
                <a16:creationId xmlns:a16="http://schemas.microsoft.com/office/drawing/2014/main" id="{C69A6AFB-DD7D-4B28-AC89-3C730AF0BC64}"/>
              </a:ext>
            </a:extLst>
          </p:cNvPr>
          <p:cNvSpPr>
            <a:spLocks noGrp="1"/>
          </p:cNvSpPr>
          <p:nvPr>
            <p:ph type="dt" sz="half" idx="20"/>
          </p:nvPr>
        </p:nvSpPr>
        <p:spPr/>
        <p:txBody>
          <a:bodyPr/>
          <a:lstStyle/>
          <a:p>
            <a:fld id="{751E8B67-F8C3-403F-9B7A-2728B2A28E88}" type="datetime1">
              <a:rPr lang="en-GB" smtClean="0"/>
              <a:t>05/03/2018</a:t>
            </a:fld>
            <a:endParaRPr lang="en-GB"/>
          </a:p>
        </p:txBody>
      </p:sp>
      <p:sp>
        <p:nvSpPr>
          <p:cNvPr id="5" name="Footer Placeholder 4">
            <a:extLst>
              <a:ext uri="{FF2B5EF4-FFF2-40B4-BE49-F238E27FC236}">
                <a16:creationId xmlns:a16="http://schemas.microsoft.com/office/drawing/2014/main" id="{B298A9AC-D1D7-4234-ADF1-501D96D3106E}"/>
              </a:ext>
            </a:extLst>
          </p:cNvPr>
          <p:cNvSpPr>
            <a:spLocks noGrp="1"/>
          </p:cNvSpPr>
          <p:nvPr>
            <p:ph type="ftr" sz="quarter" idx="21"/>
          </p:nvPr>
        </p:nvSpPr>
        <p:spPr/>
        <p:txBody>
          <a:bodyPr/>
          <a:lstStyle/>
          <a:p>
            <a:endParaRPr lang="en-GB"/>
          </a:p>
        </p:txBody>
      </p:sp>
    </p:spTree>
    <p:extLst>
      <p:ext uri="{BB962C8B-B14F-4D97-AF65-F5344CB8AC3E}">
        <p14:creationId xmlns:p14="http://schemas.microsoft.com/office/powerpoint/2010/main" val="11566320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03">
    <p:spTree>
      <p:nvGrpSpPr>
        <p:cNvPr id="1" name=""/>
        <p:cNvGrpSpPr/>
        <p:nvPr/>
      </p:nvGrpSpPr>
      <p:grpSpPr>
        <a:xfrm>
          <a:off x="0" y="0"/>
          <a:ext cx="0" cy="0"/>
          <a:chOff x="0" y="0"/>
          <a:chExt cx="0" cy="0"/>
        </a:xfrm>
      </p:grpSpPr>
      <p:sp>
        <p:nvSpPr>
          <p:cNvPr id="2" name="Title 1"/>
          <p:cNvSpPr>
            <a:spLocks noGrp="1"/>
          </p:cNvSpPr>
          <p:nvPr>
            <p:ph type="ctrTitle"/>
          </p:nvPr>
        </p:nvSpPr>
        <p:spPr>
          <a:xfrm>
            <a:off x="4285344" y="251497"/>
            <a:ext cx="5638800" cy="556312"/>
          </a:xfrm>
          <a:prstGeom prst="rect">
            <a:avLst/>
          </a:prstGeom>
        </p:spPr>
        <p:txBody>
          <a:bodyPr anchor="b"/>
          <a:lstStyle>
            <a:lvl1pPr algn="l">
              <a:defRPr sz="3200">
                <a:solidFill>
                  <a:schemeClr val="tx1">
                    <a:lumMod val="75000"/>
                    <a:lumOff val="25000"/>
                  </a:schemeClr>
                </a:solidFill>
              </a:defRPr>
            </a:lvl1pPr>
          </a:lstStyle>
          <a:p>
            <a:r>
              <a:rPr lang="en-US"/>
              <a:t>Click to edit Master title style</a:t>
            </a:r>
            <a:endParaRPr lang="en-GB"/>
          </a:p>
        </p:txBody>
      </p:sp>
      <p:sp>
        <p:nvSpPr>
          <p:cNvPr id="17" name="Picture Placeholder 2"/>
          <p:cNvSpPr>
            <a:spLocks noGrp="1"/>
          </p:cNvSpPr>
          <p:nvPr>
            <p:ph type="pic" sz="quarter" idx="10"/>
          </p:nvPr>
        </p:nvSpPr>
        <p:spPr>
          <a:xfrm>
            <a:off x="-1" y="0"/>
            <a:ext cx="4005261" cy="6858000"/>
          </a:xfrm>
          <a:prstGeom prst="rect">
            <a:avLst/>
          </a:prstGeom>
          <a:noFill/>
          <a:effectLst/>
        </p:spPr>
        <p:txBody>
          <a:bodyPr/>
          <a:lstStyle>
            <a:lvl1pPr marL="0" indent="0">
              <a:buFontTx/>
              <a:buNone/>
              <a:defRPr sz="1050"/>
            </a:lvl1pPr>
          </a:lstStyle>
          <a:p>
            <a:endParaRPr lang="en-GB"/>
          </a:p>
        </p:txBody>
      </p:sp>
      <p:sp>
        <p:nvSpPr>
          <p:cNvPr id="4" name="Date Placeholder 3">
            <a:extLst>
              <a:ext uri="{FF2B5EF4-FFF2-40B4-BE49-F238E27FC236}">
                <a16:creationId xmlns:a16="http://schemas.microsoft.com/office/drawing/2014/main" id="{7FC313D3-5440-46CC-98D9-9CCB15F3F9DE}"/>
              </a:ext>
            </a:extLst>
          </p:cNvPr>
          <p:cNvSpPr>
            <a:spLocks noGrp="1"/>
          </p:cNvSpPr>
          <p:nvPr>
            <p:ph type="dt" sz="half" idx="11"/>
          </p:nvPr>
        </p:nvSpPr>
        <p:spPr/>
        <p:txBody>
          <a:bodyPr/>
          <a:lstStyle/>
          <a:p>
            <a:fld id="{751E8B67-F8C3-403F-9B7A-2728B2A28E88}" type="datetime1">
              <a:rPr lang="en-GB" smtClean="0"/>
              <a:t>05/03/2018</a:t>
            </a:fld>
            <a:endParaRPr lang="en-GB"/>
          </a:p>
        </p:txBody>
      </p:sp>
      <p:sp>
        <p:nvSpPr>
          <p:cNvPr id="5" name="Footer Placeholder 4">
            <a:extLst>
              <a:ext uri="{FF2B5EF4-FFF2-40B4-BE49-F238E27FC236}">
                <a16:creationId xmlns:a16="http://schemas.microsoft.com/office/drawing/2014/main" id="{7DEE92AF-3C0D-4FA3-AA3E-9C08D6414B4A}"/>
              </a:ext>
            </a:extLst>
          </p:cNvPr>
          <p:cNvSpPr>
            <a:spLocks noGrp="1"/>
          </p:cNvSpPr>
          <p:nvPr>
            <p:ph type="ftr" sz="quarter" idx="12"/>
          </p:nvPr>
        </p:nvSpPr>
        <p:spPr/>
        <p:txBody>
          <a:bodyPr/>
          <a:lstStyle/>
          <a:p>
            <a:endParaRPr lang="en-GB"/>
          </a:p>
        </p:txBody>
      </p:sp>
      <p:sp>
        <p:nvSpPr>
          <p:cNvPr id="8" name="Slide Number Placeholder 7">
            <a:extLst>
              <a:ext uri="{FF2B5EF4-FFF2-40B4-BE49-F238E27FC236}">
                <a16:creationId xmlns:a16="http://schemas.microsoft.com/office/drawing/2014/main" id="{1E206F3C-E7F5-4624-91CD-102808B701CA}"/>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592391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C7AB-E3CC-465B-8AEA-160D55573625}"/>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GB" dirty="0"/>
          </a:p>
        </p:txBody>
      </p:sp>
      <p:sp>
        <p:nvSpPr>
          <p:cNvPr id="6" name="Date Placeholder 5">
            <a:extLst>
              <a:ext uri="{FF2B5EF4-FFF2-40B4-BE49-F238E27FC236}">
                <a16:creationId xmlns:a16="http://schemas.microsoft.com/office/drawing/2014/main" id="{C4C58554-7349-4164-B2C8-6EA2D8C2A2E3}"/>
              </a:ext>
            </a:extLst>
          </p:cNvPr>
          <p:cNvSpPr>
            <a:spLocks noGrp="1"/>
          </p:cNvSpPr>
          <p:nvPr>
            <p:ph type="dt" sz="half" idx="10"/>
          </p:nvPr>
        </p:nvSpPr>
        <p:spPr/>
        <p:txBody>
          <a:bodyPr/>
          <a:lstStyle/>
          <a:p>
            <a:fld id="{751E8B67-F8C3-403F-9B7A-2728B2A28E88}" type="datetime1">
              <a:rPr lang="en-GB" smtClean="0"/>
              <a:t>05/03/2018</a:t>
            </a:fld>
            <a:endParaRPr lang="en-GB"/>
          </a:p>
        </p:txBody>
      </p:sp>
      <p:sp>
        <p:nvSpPr>
          <p:cNvPr id="7" name="Footer Placeholder 6">
            <a:extLst>
              <a:ext uri="{FF2B5EF4-FFF2-40B4-BE49-F238E27FC236}">
                <a16:creationId xmlns:a16="http://schemas.microsoft.com/office/drawing/2014/main" id="{0C06BD80-891C-4AD9-9A53-E996AA4638C0}"/>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56262ACA-AC4B-4055-8412-E4959918DC4F}"/>
              </a:ext>
            </a:extLst>
          </p:cNvPr>
          <p:cNvSpPr>
            <a:spLocks noGrp="1"/>
          </p:cNvSpPr>
          <p:nvPr>
            <p:ph type="sldNum" sz="quarter" idx="12"/>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334792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7B0C9D2-8139-4722-8841-B5AE68423360}"/>
              </a:ext>
            </a:extLst>
          </p:cNvPr>
          <p:cNvSpPr>
            <a:spLocks noGrp="1"/>
          </p:cNvSpPr>
          <p:nvPr>
            <p:ph type="pic" sz="quarter" idx="10"/>
          </p:nvPr>
        </p:nvSpPr>
        <p:spPr>
          <a:xfrm>
            <a:off x="0" y="0"/>
            <a:ext cx="12192000" cy="6858000"/>
          </a:xfrm>
          <a:prstGeom prst="rect">
            <a:avLst/>
          </a:prstGeom>
        </p:spPr>
        <p:txBody>
          <a:bodyPr/>
          <a:lstStyle/>
          <a:p>
            <a:endParaRPr lang="en-US"/>
          </a:p>
        </p:txBody>
      </p:sp>
      <p:sp>
        <p:nvSpPr>
          <p:cNvPr id="2" name="Date Placeholder 1">
            <a:extLst>
              <a:ext uri="{FF2B5EF4-FFF2-40B4-BE49-F238E27FC236}">
                <a16:creationId xmlns:a16="http://schemas.microsoft.com/office/drawing/2014/main" id="{65E009CE-9A05-45E8-8D75-9DE7F883EFB6}"/>
              </a:ext>
            </a:extLst>
          </p:cNvPr>
          <p:cNvSpPr>
            <a:spLocks noGrp="1"/>
          </p:cNvSpPr>
          <p:nvPr>
            <p:ph type="dt" sz="half" idx="11"/>
          </p:nvPr>
        </p:nvSpPr>
        <p:spPr/>
        <p:txBody>
          <a:bodyPr/>
          <a:lstStyle/>
          <a:p>
            <a:fld id="{751E8B67-F8C3-403F-9B7A-2728B2A28E88}" type="datetime1">
              <a:rPr lang="en-GB" smtClean="0"/>
              <a:t>05/03/2018</a:t>
            </a:fld>
            <a:endParaRPr lang="en-GB"/>
          </a:p>
        </p:txBody>
      </p:sp>
      <p:sp>
        <p:nvSpPr>
          <p:cNvPr id="4" name="Footer Placeholder 3">
            <a:extLst>
              <a:ext uri="{FF2B5EF4-FFF2-40B4-BE49-F238E27FC236}">
                <a16:creationId xmlns:a16="http://schemas.microsoft.com/office/drawing/2014/main" id="{D699635A-90A8-4FD2-8587-1F9BC808E01D}"/>
              </a:ext>
            </a:extLst>
          </p:cNvPr>
          <p:cNvSpPr>
            <a:spLocks noGrp="1"/>
          </p:cNvSpPr>
          <p:nvPr>
            <p:ph type="ftr" sz="quarter" idx="12"/>
          </p:nvPr>
        </p:nvSpPr>
        <p:spPr/>
        <p:txBody>
          <a:bodyPr/>
          <a:lstStyle/>
          <a:p>
            <a:endParaRPr lang="en-GB"/>
          </a:p>
        </p:txBody>
      </p:sp>
      <p:sp>
        <p:nvSpPr>
          <p:cNvPr id="5" name="Slide Number Placeholder 4">
            <a:extLst>
              <a:ext uri="{FF2B5EF4-FFF2-40B4-BE49-F238E27FC236}">
                <a16:creationId xmlns:a16="http://schemas.microsoft.com/office/drawing/2014/main" id="{A0DD39EF-E6C9-44A8-B893-B14520243F54}"/>
              </a:ext>
            </a:extLst>
          </p:cNvPr>
          <p:cNvSpPr>
            <a:spLocks noGrp="1"/>
          </p:cNvSpPr>
          <p:nvPr>
            <p:ph type="sldNum" sz="quarter" idx="13"/>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67847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593FB9-4297-4D1A-AF60-552338E59803}"/>
              </a:ext>
            </a:extLst>
          </p:cNvPr>
          <p:cNvSpPr>
            <a:spLocks noGrp="1"/>
          </p:cNvSpPr>
          <p:nvPr>
            <p:ph type="pic" sz="quarter" idx="10"/>
          </p:nvPr>
        </p:nvSpPr>
        <p:spPr>
          <a:xfrm>
            <a:off x="1741715" y="1737541"/>
            <a:ext cx="8708572" cy="3017838"/>
          </a:xfrm>
          <a:prstGeom prst="rect">
            <a:avLst/>
          </a:prstGeom>
        </p:spPr>
        <p:txBody>
          <a:bodyPr/>
          <a:lstStyle/>
          <a:p>
            <a:r>
              <a:rPr lang="en-US"/>
              <a:t>Click icon to add picture</a:t>
            </a:r>
          </a:p>
        </p:txBody>
      </p:sp>
    </p:spTree>
    <p:extLst>
      <p:ext uri="{BB962C8B-B14F-4D97-AF65-F5344CB8AC3E}">
        <p14:creationId xmlns:p14="http://schemas.microsoft.com/office/powerpoint/2010/main" val="22396671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680321" y="753228"/>
            <a:ext cx="9613861" cy="1080938"/>
          </a:xfrm>
          <a:prstGeom prst="rect">
            <a:avLst/>
          </a:prstGeom>
        </p:spPr>
        <p:txBody>
          <a:bodyPr/>
          <a:lstStyle/>
          <a:p>
            <a:r>
              <a:rPr lang="en-US"/>
              <a:t>Click to edit Master title style</a:t>
            </a:r>
            <a:endParaRPr lang="en-US" dirty="0"/>
          </a:p>
        </p:txBody>
      </p:sp>
      <p:sp>
        <p:nvSpPr>
          <p:cNvPr id="138" name="Text Placeholder 137"/>
          <p:cNvSpPr>
            <a:spLocks noGrp="1"/>
          </p:cNvSpPr>
          <p:nvPr>
            <p:ph type="body" sz="quarter" idx="10" hasCustomPrompt="1"/>
          </p:nvPr>
        </p:nvSpPr>
        <p:spPr>
          <a:xfrm rot="16200000">
            <a:off x="140608" y="6077900"/>
            <a:ext cx="980414" cy="365760"/>
          </a:xfrm>
          <a:prstGeom prst="rect">
            <a:avLst/>
          </a:prstGeo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39" name="Text Placeholder 137"/>
          <p:cNvSpPr>
            <a:spLocks noGrp="1"/>
          </p:cNvSpPr>
          <p:nvPr>
            <p:ph type="body" sz="quarter" idx="11" hasCustomPrompt="1"/>
          </p:nvPr>
        </p:nvSpPr>
        <p:spPr>
          <a:xfrm rot="16200000">
            <a:off x="3160484" y="6077900"/>
            <a:ext cx="980414" cy="365760"/>
          </a:xfrm>
          <a:prstGeom prst="rect">
            <a:avLst/>
          </a:prstGeo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0" name="Text Placeholder 137"/>
          <p:cNvSpPr>
            <a:spLocks noGrp="1"/>
          </p:cNvSpPr>
          <p:nvPr>
            <p:ph type="body" sz="quarter" idx="12" hasCustomPrompt="1"/>
          </p:nvPr>
        </p:nvSpPr>
        <p:spPr>
          <a:xfrm rot="16200000">
            <a:off x="6221861" y="6077900"/>
            <a:ext cx="980414" cy="365760"/>
          </a:xfrm>
          <a:prstGeom prst="rect">
            <a:avLst/>
          </a:prstGeo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41" name="Text Placeholder 137"/>
          <p:cNvSpPr>
            <a:spLocks noGrp="1"/>
          </p:cNvSpPr>
          <p:nvPr>
            <p:ph type="body" sz="quarter" idx="13" hasCustomPrompt="1"/>
          </p:nvPr>
        </p:nvSpPr>
        <p:spPr>
          <a:xfrm rot="16200000">
            <a:off x="9270303" y="6077900"/>
            <a:ext cx="980414" cy="365760"/>
          </a:xfrm>
          <a:prstGeom prst="rect">
            <a:avLst/>
          </a:prstGeom>
        </p:spPr>
        <p:txBody>
          <a:bodyPr anchor="ctr">
            <a:noAutofit/>
          </a:bodyPr>
          <a:lstStyle>
            <a:lvl1pPr marL="0" indent="0" algn="ctr">
              <a:buNone/>
              <a:defRPr sz="1800" b="1" spc="300">
                <a:effectLst/>
              </a:defRPr>
            </a:lvl1pPr>
            <a:lvl2pPr marL="0" indent="0">
              <a:buNone/>
              <a:defRPr sz="1800"/>
            </a:lvl2pPr>
            <a:lvl3pPr marL="0" indent="0">
              <a:buNone/>
              <a:defRPr sz="1800"/>
            </a:lvl3pPr>
            <a:lvl4pPr marL="0" indent="0">
              <a:buNone/>
              <a:defRPr sz="1800"/>
            </a:lvl4pPr>
            <a:lvl5pPr marL="0" indent="0">
              <a:buNone/>
              <a:defRPr sz="1800"/>
            </a:lvl5pPr>
          </a:lstStyle>
          <a:p>
            <a:pPr lvl="0"/>
            <a:r>
              <a:rPr lang="en-US"/>
              <a:t>YEAR</a:t>
            </a:r>
          </a:p>
        </p:txBody>
      </p:sp>
      <p:sp>
        <p:nvSpPr>
          <p:cNvPr id="177" name="Text Placeholder 174"/>
          <p:cNvSpPr>
            <a:spLocks noGrp="1"/>
          </p:cNvSpPr>
          <p:nvPr>
            <p:ph type="body" sz="quarter" idx="29" hasCustomPrompt="1"/>
          </p:nvPr>
        </p:nvSpPr>
        <p:spPr>
          <a:xfrm>
            <a:off x="843794" y="3653736"/>
            <a:ext cx="1325880" cy="2290486"/>
          </a:xfrm>
          <a:prstGeom prst="rect">
            <a:avLst/>
          </a:prstGeom>
          <a:blipFill>
            <a:blip r:embed="rId2"/>
            <a:srcRect/>
            <a:stretch>
              <a:fillRect t="-2" b="-87334"/>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6" name="Text Placeholder 174"/>
          <p:cNvSpPr>
            <a:spLocks noGrp="1"/>
          </p:cNvSpPr>
          <p:nvPr>
            <p:ph type="body" sz="quarter" idx="28" hasCustomPrompt="1"/>
          </p:nvPr>
        </p:nvSpPr>
        <p:spPr>
          <a:xfrm>
            <a:off x="2794747" y="2973492"/>
            <a:ext cx="1325880" cy="2970730"/>
          </a:xfrm>
          <a:prstGeom prst="rect">
            <a:avLst/>
          </a:prstGeom>
          <a:blipFill>
            <a:blip r:embed="rId3"/>
            <a:srcRect/>
            <a:stretch>
              <a:fillRect t="-4" b="-44435"/>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5" name="Text Placeholder 174"/>
          <p:cNvSpPr>
            <a:spLocks noGrp="1"/>
          </p:cNvSpPr>
          <p:nvPr>
            <p:ph type="body" sz="quarter" idx="27" hasCustomPrompt="1"/>
          </p:nvPr>
        </p:nvSpPr>
        <p:spPr>
          <a:xfrm>
            <a:off x="4621886" y="2281258"/>
            <a:ext cx="1325880" cy="3662964"/>
          </a:xfrm>
          <a:prstGeom prst="rect">
            <a:avLst/>
          </a:prstGeom>
          <a:blipFill>
            <a:blip r:embed="rId4"/>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8" name="Text Placeholder 174"/>
          <p:cNvSpPr>
            <a:spLocks noGrp="1"/>
          </p:cNvSpPr>
          <p:nvPr>
            <p:ph type="body" sz="quarter" idx="30" hasCustomPrompt="1"/>
          </p:nvPr>
        </p:nvSpPr>
        <p:spPr>
          <a:xfrm>
            <a:off x="6075756" y="3661974"/>
            <a:ext cx="1325880" cy="2282248"/>
          </a:xfrm>
          <a:prstGeom prst="rect">
            <a:avLst/>
          </a:prstGeom>
          <a:blipFill>
            <a:blip r:embed="rId2"/>
            <a:srcRect/>
            <a:stretch>
              <a:fillRect t="-1" b="-8801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79" name="Text Placeholder 174"/>
          <p:cNvSpPr>
            <a:spLocks noGrp="1"/>
          </p:cNvSpPr>
          <p:nvPr>
            <p:ph type="body" sz="quarter" idx="31" hasCustomPrompt="1"/>
          </p:nvPr>
        </p:nvSpPr>
        <p:spPr>
          <a:xfrm>
            <a:off x="8036247" y="2969021"/>
            <a:ext cx="1325880" cy="2975201"/>
          </a:xfrm>
          <a:prstGeom prst="rect">
            <a:avLst/>
          </a:prstGeom>
          <a:blipFill>
            <a:blip r:embed="rId3"/>
            <a:srcRect/>
            <a:stretch>
              <a:fillRect t="-4" b="-44219"/>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180" name="Text Placeholder 174"/>
          <p:cNvSpPr>
            <a:spLocks noGrp="1"/>
          </p:cNvSpPr>
          <p:nvPr>
            <p:ph type="body" sz="quarter" idx="32" hasCustomPrompt="1"/>
          </p:nvPr>
        </p:nvSpPr>
        <p:spPr>
          <a:xfrm>
            <a:off x="10106277" y="2281258"/>
            <a:ext cx="1325880" cy="3662964"/>
          </a:xfrm>
          <a:prstGeom prst="rect">
            <a:avLst/>
          </a:prstGeom>
          <a:blipFill>
            <a:blip r:embed="rId4"/>
            <a:srcRect/>
            <a:stretch>
              <a:fillRect t="-3" b="-17141"/>
            </a:stretch>
          </a:blipFill>
        </p:spPr>
        <p:txBody>
          <a:bodyPr tIns="228600">
            <a:normAutofit/>
          </a:bodyPr>
          <a:lstStyle>
            <a:lvl1pPr marL="60325" indent="-60325">
              <a:spcBef>
                <a:spcPts val="0"/>
              </a:spcBef>
              <a:spcAft>
                <a:spcPts val="2400"/>
              </a:spcAft>
              <a:buFont typeface="Trebuchet MS" panose="020B0603020202020204" pitchFamily="34" charset="0"/>
              <a:buChar char=" "/>
              <a:defRPr sz="1400">
                <a:solidFill>
                  <a:schemeClr val="bg1"/>
                </a:solidFill>
                <a:effectLst/>
              </a:defRPr>
            </a:lvl1pPr>
            <a:lvl2pPr marL="109728" indent="-47625">
              <a:buFont typeface="Trebuchet MS" panose="020B0603020202020204" pitchFamily="34" charset="0"/>
              <a:buChar char=" "/>
              <a:defRPr sz="1200">
                <a:effectLst/>
              </a:defRPr>
            </a:lvl2pPr>
            <a:lvl3pPr marL="164592" indent="-45720">
              <a:buFont typeface="Trebuchet MS" panose="020B0603020202020204" pitchFamily="34" charset="0"/>
              <a:buChar char=" "/>
              <a:defRPr sz="1200">
                <a:effectLst/>
              </a:defRPr>
            </a:lvl3pPr>
            <a:lvl4pPr marL="64008" indent="0">
              <a:buFont typeface="Trebuchet MS" panose="020B0603020202020204" pitchFamily="34" charset="0"/>
              <a:buNone/>
              <a:defRPr sz="1200">
                <a:effectLst/>
              </a:defRPr>
            </a:lvl4pPr>
            <a:lvl5pPr marL="109728" indent="-45720">
              <a:buFont typeface="Trebuchet MS" panose="020B0603020202020204" pitchFamily="34" charset="0"/>
              <a:buChar char=" "/>
              <a:defRPr sz="1200">
                <a:effectLst/>
              </a:defRPr>
            </a:lvl5pPr>
            <a:lvl6pPr marL="109728" indent="-45720">
              <a:buFont typeface="Trebuchet MS" panose="020B0603020202020204" pitchFamily="34" charset="0"/>
              <a:buChar char=" "/>
              <a:defRPr sz="1200"/>
            </a:lvl6pPr>
            <a:lvl7pPr marL="109728" indent="-45720">
              <a:buFont typeface="Trebuchet MS" panose="020B0603020202020204" pitchFamily="34" charset="0"/>
              <a:buChar char=" "/>
              <a:defRPr sz="1200"/>
            </a:lvl7pPr>
            <a:lvl8pPr marL="109728" indent="-45720">
              <a:buFont typeface="Trebuchet MS" panose="020B0603020202020204" pitchFamily="34" charset="0"/>
              <a:buChar char=" "/>
              <a:defRPr sz="1200"/>
            </a:lvl8pPr>
            <a:lvl9pPr marL="109728" indent="-45720">
              <a:buFont typeface="Trebuchet MS" panose="020B0603020202020204" pitchFamily="34" charset="0"/>
              <a:buChar char=" "/>
              <a:defRPr sz="1200"/>
            </a:lvl9pPr>
          </a:lstStyle>
          <a:p>
            <a:pPr lvl="0"/>
            <a:r>
              <a:rPr lang="en-US"/>
              <a:t>Mon Year</a:t>
            </a:r>
          </a:p>
          <a:p>
            <a:pPr lvl="1"/>
            <a:r>
              <a:rPr lang="en-US"/>
              <a:t>Add event details here</a:t>
            </a:r>
          </a:p>
        </p:txBody>
      </p:sp>
      <p:sp>
        <p:nvSpPr>
          <p:cNvPr id="3" name="Date Placeholder 2">
            <a:extLst>
              <a:ext uri="{FF2B5EF4-FFF2-40B4-BE49-F238E27FC236}">
                <a16:creationId xmlns:a16="http://schemas.microsoft.com/office/drawing/2014/main" id="{62755E29-9D27-4436-B3D2-9238361D48BD}"/>
              </a:ext>
            </a:extLst>
          </p:cNvPr>
          <p:cNvSpPr>
            <a:spLocks noGrp="1"/>
          </p:cNvSpPr>
          <p:nvPr>
            <p:ph type="dt" sz="half" idx="33"/>
          </p:nvPr>
        </p:nvSpPr>
        <p:spPr/>
        <p:txBody>
          <a:bodyPr/>
          <a:lstStyle/>
          <a:p>
            <a:fld id="{751E8B67-F8C3-403F-9B7A-2728B2A28E88}" type="datetime1">
              <a:rPr lang="en-GB" smtClean="0"/>
              <a:t>05/03/2018</a:t>
            </a:fld>
            <a:endParaRPr lang="en-GB"/>
          </a:p>
        </p:txBody>
      </p:sp>
      <p:sp>
        <p:nvSpPr>
          <p:cNvPr id="4" name="Footer Placeholder 3">
            <a:extLst>
              <a:ext uri="{FF2B5EF4-FFF2-40B4-BE49-F238E27FC236}">
                <a16:creationId xmlns:a16="http://schemas.microsoft.com/office/drawing/2014/main" id="{0901D610-02C1-4460-A1F7-2021D416A30A}"/>
              </a:ext>
            </a:extLst>
          </p:cNvPr>
          <p:cNvSpPr>
            <a:spLocks noGrp="1"/>
          </p:cNvSpPr>
          <p:nvPr>
            <p:ph type="ftr" sz="quarter" idx="34"/>
          </p:nvPr>
        </p:nvSpPr>
        <p:spPr/>
        <p:txBody>
          <a:bodyPr/>
          <a:lstStyle/>
          <a:p>
            <a:endParaRPr lang="en-GB"/>
          </a:p>
        </p:txBody>
      </p:sp>
      <p:sp>
        <p:nvSpPr>
          <p:cNvPr id="5" name="Slide Number Placeholder 4">
            <a:extLst>
              <a:ext uri="{FF2B5EF4-FFF2-40B4-BE49-F238E27FC236}">
                <a16:creationId xmlns:a16="http://schemas.microsoft.com/office/drawing/2014/main" id="{E0DAA259-D9A7-4360-A0D1-F8A20EBA7AB5}"/>
              </a:ext>
            </a:extLst>
          </p:cNvPr>
          <p:cNvSpPr>
            <a:spLocks noGrp="1"/>
          </p:cNvSpPr>
          <p:nvPr>
            <p:ph type="sldNum" sz="quarter" idx="35"/>
          </p:nvPr>
        </p:nvSpPr>
        <p:spPr/>
        <p:txBody>
          <a:bodyPr/>
          <a:lstStyle/>
          <a:p>
            <a:fld id="{2533BDD9-87D3-49A3-977B-57D972955158}" type="slidenum">
              <a:rPr lang="en-GB" smtClean="0"/>
              <a:t>‹#›</a:t>
            </a:fld>
            <a:endParaRPr lang="en-GB" dirty="0"/>
          </a:p>
        </p:txBody>
      </p:sp>
    </p:spTree>
    <p:extLst>
      <p:ext uri="{BB962C8B-B14F-4D97-AF65-F5344CB8AC3E}">
        <p14:creationId xmlns:p14="http://schemas.microsoft.com/office/powerpoint/2010/main" val="2267342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20074-E4FE-4DEA-9868-03CF50A55D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407CDE5-1D85-4225-8082-E44D85480A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8CCB5C-C382-4D70-85A0-DB290DF89C89}"/>
              </a:ext>
            </a:extLst>
          </p:cNvPr>
          <p:cNvSpPr>
            <a:spLocks noGrp="1"/>
          </p:cNvSpPr>
          <p:nvPr>
            <p:ph type="dt" sz="half" idx="10"/>
          </p:nvPr>
        </p:nvSpPr>
        <p:spPr/>
        <p:txBody>
          <a:bodyPr/>
          <a:lstStyle/>
          <a:p>
            <a:fld id="{80844105-64FF-4017-8F13-18F20C28712D}" type="datetime1">
              <a:rPr lang="en-GB" smtClean="0"/>
              <a:t>05/03/2018</a:t>
            </a:fld>
            <a:endParaRPr lang="en-GB"/>
          </a:p>
        </p:txBody>
      </p:sp>
      <p:sp>
        <p:nvSpPr>
          <p:cNvPr id="5" name="Footer Placeholder 4">
            <a:extLst>
              <a:ext uri="{FF2B5EF4-FFF2-40B4-BE49-F238E27FC236}">
                <a16:creationId xmlns:a16="http://schemas.microsoft.com/office/drawing/2014/main" id="{212D8A60-0FE5-4DF5-976A-F82D3A4CF0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38A137-FB5F-4CD0-97E9-33789692F094}"/>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963295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412D5E"/>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07435" y="2103616"/>
            <a:ext cx="10177131" cy="1675107"/>
          </a:xfrm>
          <a:prstGeom prst="rect">
            <a:avLst/>
          </a:prstGeom>
        </p:spPr>
        <p:txBody>
          <a:bodyPr lIns="0" tIns="0" rIns="0" bIns="0" anchor="b" anchorCtr="0">
            <a:normAutofit/>
          </a:bodyPr>
          <a:lstStyle>
            <a:lvl1pPr algn="l">
              <a:lnSpc>
                <a:spcPct val="100000"/>
              </a:lnSpc>
              <a:defRPr sz="3499" b="1" baseline="0">
                <a:solidFill>
                  <a:schemeClr val="bg1"/>
                </a:solidFill>
                <a:latin typeface="Arial" panose="020B0604020202020204" pitchFamily="34" charset="0"/>
                <a:cs typeface="Arial" pitchFamily="34" charset="0"/>
              </a:defRPr>
            </a:lvl1pPr>
          </a:lstStyle>
          <a:p>
            <a:r>
              <a:rPr lang="en-US" dirty="0"/>
              <a:t>The Title of your PowerPoint Presentation Goes Here</a:t>
            </a:r>
            <a:endParaRPr lang="en-GB" dirty="0"/>
          </a:p>
        </p:txBody>
      </p:sp>
      <p:sp>
        <p:nvSpPr>
          <p:cNvPr id="3" name="Subtitle 2"/>
          <p:cNvSpPr>
            <a:spLocks noGrp="1"/>
          </p:cNvSpPr>
          <p:nvPr>
            <p:ph type="subTitle" idx="1" hasCustomPrompt="1"/>
          </p:nvPr>
        </p:nvSpPr>
        <p:spPr>
          <a:xfrm>
            <a:off x="1007435" y="4204854"/>
            <a:ext cx="10177131" cy="1095920"/>
          </a:xfrm>
          <a:prstGeom prst="rect">
            <a:avLst/>
          </a:prstGeom>
        </p:spPr>
        <p:txBody>
          <a:bodyPr lIns="0" tIns="0" rIns="0" bIns="0">
            <a:noAutofit/>
          </a:bodyPr>
          <a:lstStyle>
            <a:lvl1pPr marL="0" marR="0" indent="0" algn="l" defTabSz="914217" rtl="0" eaLnBrk="1" fontAlgn="auto" latinLnBrk="0" hangingPunct="1">
              <a:lnSpc>
                <a:spcPts val="2599"/>
              </a:lnSpc>
              <a:spcBef>
                <a:spcPts val="0"/>
              </a:spcBef>
              <a:spcAft>
                <a:spcPts val="200"/>
              </a:spcAft>
              <a:buClr>
                <a:srgbClr val="007C85"/>
              </a:buClr>
              <a:buSzTx/>
              <a:buFont typeface="Arial" pitchFamily="34" charset="0"/>
              <a:buNone/>
              <a:tabLst/>
              <a:defRPr sz="1700" cap="all" baseline="0">
                <a:solidFill>
                  <a:schemeClr val="bg1"/>
                </a:solidFill>
                <a:latin typeface="Arial" pitchFamily="34" charset="0"/>
                <a:cs typeface="Arial" pitchFamily="34" charset="0"/>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dirty="0"/>
              <a:t>Susan McDonald – Partner, Property &amp; Infrastructure</a:t>
            </a:r>
          </a:p>
        </p:txBody>
      </p:sp>
      <p:pic>
        <p:nvPicPr>
          <p:cNvPr id="7" name="Picture 6" descr="Burness_Paull_White_EPS_RGB.png"/>
          <p:cNvPicPr>
            <a:picLocks noChangeAspect="1"/>
          </p:cNvPicPr>
          <p:nvPr userDrawn="1"/>
        </p:nvPicPr>
        <p:blipFill>
          <a:blip r:embed="rId2" cstate="print"/>
          <a:stretch>
            <a:fillRect/>
          </a:stretch>
        </p:blipFill>
        <p:spPr>
          <a:xfrm>
            <a:off x="8688288" y="549348"/>
            <a:ext cx="2917064" cy="565395"/>
          </a:xfrm>
          <a:prstGeom prst="rect">
            <a:avLst/>
          </a:prstGeom>
        </p:spPr>
      </p:pic>
      <p:sp>
        <p:nvSpPr>
          <p:cNvPr id="19" name="Text Placeholder 18"/>
          <p:cNvSpPr>
            <a:spLocks noGrp="1"/>
          </p:cNvSpPr>
          <p:nvPr>
            <p:ph type="body" sz="quarter" idx="13" hasCustomPrompt="1"/>
          </p:nvPr>
        </p:nvSpPr>
        <p:spPr>
          <a:xfrm>
            <a:off x="1021205" y="5516748"/>
            <a:ext cx="4032448" cy="504540"/>
          </a:xfrm>
          <a:prstGeom prst="rect">
            <a:avLst/>
          </a:prstGeom>
        </p:spPr>
        <p:txBody>
          <a:bodyPr lIns="0" tIns="0" rIns="0" bIns="0" anchor="b" anchorCtr="0">
            <a:normAutofit/>
          </a:bodyPr>
          <a:lstStyle>
            <a:lvl1pPr>
              <a:buNone/>
              <a:defRPr sz="1200" cap="all" spc="100" baseline="0">
                <a:solidFill>
                  <a:schemeClr val="bg1"/>
                </a:solidFill>
                <a:latin typeface="Arial" pitchFamily="34" charset="0"/>
                <a:cs typeface="Arial" pitchFamily="34" charset="0"/>
              </a:defRPr>
            </a:lvl1pPr>
          </a:lstStyle>
          <a:p>
            <a:pPr lvl="0"/>
            <a:r>
              <a:rPr lang="en-US" dirty="0"/>
              <a:t>ENTER DATE</a:t>
            </a:r>
            <a:endParaRPr lang="en-GB" dirty="0"/>
          </a:p>
        </p:txBody>
      </p:sp>
      <p:cxnSp>
        <p:nvCxnSpPr>
          <p:cNvPr id="12" name="Straight Connector 11"/>
          <p:cNvCxnSpPr/>
          <p:nvPr userDrawn="1"/>
        </p:nvCxnSpPr>
        <p:spPr>
          <a:xfrm>
            <a:off x="1007435" y="3994697"/>
            <a:ext cx="1017713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Freeform 83"/>
          <p:cNvSpPr/>
          <p:nvPr userDrawn="1"/>
        </p:nvSpPr>
        <p:spPr>
          <a:xfrm>
            <a:off x="632957" y="589887"/>
            <a:ext cx="121895" cy="106788"/>
          </a:xfrm>
          <a:custGeom>
            <a:avLst/>
            <a:gdLst/>
            <a:ahLst/>
            <a:cxnLst/>
            <a:rect l="l" t="t" r="r" b="b"/>
            <a:pathLst>
              <a:path w="91421" h="106813">
                <a:moveTo>
                  <a:pt x="41749" y="0"/>
                </a:moveTo>
                <a:lnTo>
                  <a:pt x="49672" y="0"/>
                </a:lnTo>
                <a:lnTo>
                  <a:pt x="91421" y="105137"/>
                </a:lnTo>
                <a:lnTo>
                  <a:pt x="84107" y="106813"/>
                </a:lnTo>
                <a:lnTo>
                  <a:pt x="69632" y="69780"/>
                </a:lnTo>
                <a:lnTo>
                  <a:pt x="21637" y="69780"/>
                </a:lnTo>
                <a:lnTo>
                  <a:pt x="7619" y="105747"/>
                </a:lnTo>
                <a:lnTo>
                  <a:pt x="0" y="105747"/>
                </a:lnTo>
                <a:lnTo>
                  <a:pt x="41749" y="0"/>
                </a:lnTo>
                <a:close/>
                <a:moveTo>
                  <a:pt x="45558" y="8211"/>
                </a:moveTo>
                <a:lnTo>
                  <a:pt x="24074" y="63246"/>
                </a:lnTo>
                <a:lnTo>
                  <a:pt x="67042" y="63246"/>
                </a:lnTo>
                <a:lnTo>
                  <a:pt x="45558" y="821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3" name="Freeform 82"/>
          <p:cNvSpPr/>
          <p:nvPr userDrawn="1"/>
        </p:nvSpPr>
        <p:spPr>
          <a:xfrm>
            <a:off x="834227" y="590497"/>
            <a:ext cx="79223" cy="105113"/>
          </a:xfrm>
          <a:custGeom>
            <a:avLst/>
            <a:gdLst/>
            <a:ahLst/>
            <a:cxnLst/>
            <a:rect l="l" t="t" r="r" b="b"/>
            <a:pathLst>
              <a:path w="59417" h="105137">
                <a:moveTo>
                  <a:pt x="0" y="0"/>
                </a:moveTo>
                <a:lnTo>
                  <a:pt x="23458" y="0"/>
                </a:lnTo>
                <a:cubicBezTo>
                  <a:pt x="33698" y="97"/>
                  <a:pt x="41457" y="2412"/>
                  <a:pt x="46737" y="6945"/>
                </a:cubicBezTo>
                <a:cubicBezTo>
                  <a:pt x="52016" y="11478"/>
                  <a:pt x="54668" y="17643"/>
                  <a:pt x="54692" y="25440"/>
                </a:cubicBezTo>
                <a:cubicBezTo>
                  <a:pt x="54604" y="31260"/>
                  <a:pt x="53032" y="36202"/>
                  <a:pt x="49976" y="40267"/>
                </a:cubicBezTo>
                <a:cubicBezTo>
                  <a:pt x="46920" y="44332"/>
                  <a:pt x="42908" y="47366"/>
                  <a:pt x="37941" y="49370"/>
                </a:cubicBezTo>
                <a:cubicBezTo>
                  <a:pt x="44573" y="51082"/>
                  <a:pt x="49791" y="54045"/>
                  <a:pt x="53596" y="58259"/>
                </a:cubicBezTo>
                <a:cubicBezTo>
                  <a:pt x="57401" y="62472"/>
                  <a:pt x="59341" y="68145"/>
                  <a:pt x="59417" y="75276"/>
                </a:cubicBezTo>
                <a:cubicBezTo>
                  <a:pt x="59233" y="84924"/>
                  <a:pt x="55870" y="92302"/>
                  <a:pt x="49327" y="97410"/>
                </a:cubicBezTo>
                <a:cubicBezTo>
                  <a:pt x="42784" y="102517"/>
                  <a:pt x="34161" y="105093"/>
                  <a:pt x="23458" y="105137"/>
                </a:cubicBezTo>
                <a:lnTo>
                  <a:pt x="0" y="105137"/>
                </a:lnTo>
                <a:lnTo>
                  <a:pt x="0" y="0"/>
                </a:lnTo>
                <a:close/>
                <a:moveTo>
                  <a:pt x="7296" y="6534"/>
                </a:moveTo>
                <a:lnTo>
                  <a:pt x="7296" y="46939"/>
                </a:lnTo>
                <a:lnTo>
                  <a:pt x="23305" y="46939"/>
                </a:lnTo>
                <a:cubicBezTo>
                  <a:pt x="31240" y="46770"/>
                  <a:pt x="37212" y="44668"/>
                  <a:pt x="41221" y="40630"/>
                </a:cubicBezTo>
                <a:cubicBezTo>
                  <a:pt x="45230" y="36593"/>
                  <a:pt x="47237" y="31631"/>
                  <a:pt x="47244" y="25745"/>
                </a:cubicBezTo>
                <a:cubicBezTo>
                  <a:pt x="47221" y="19675"/>
                  <a:pt x="45169" y="14967"/>
                  <a:pt x="41087" y="11622"/>
                </a:cubicBezTo>
                <a:cubicBezTo>
                  <a:pt x="37006" y="8278"/>
                  <a:pt x="31027" y="6581"/>
                  <a:pt x="23153" y="6534"/>
                </a:cubicBezTo>
                <a:lnTo>
                  <a:pt x="7296" y="6534"/>
                </a:lnTo>
                <a:close/>
                <a:moveTo>
                  <a:pt x="7296" y="53168"/>
                </a:moveTo>
                <a:lnTo>
                  <a:pt x="7296" y="98602"/>
                </a:lnTo>
                <a:lnTo>
                  <a:pt x="24067" y="98602"/>
                </a:lnTo>
                <a:cubicBezTo>
                  <a:pt x="32634" y="98529"/>
                  <a:pt x="39399" y="96503"/>
                  <a:pt x="44364" y="92523"/>
                </a:cubicBezTo>
                <a:cubicBezTo>
                  <a:pt x="49328" y="88543"/>
                  <a:pt x="51863" y="83048"/>
                  <a:pt x="51968" y="76038"/>
                </a:cubicBezTo>
                <a:cubicBezTo>
                  <a:pt x="51838" y="68081"/>
                  <a:pt x="49201" y="62268"/>
                  <a:pt x="44059" y="58600"/>
                </a:cubicBezTo>
                <a:cubicBezTo>
                  <a:pt x="38916" y="54931"/>
                  <a:pt x="32049" y="53120"/>
                  <a:pt x="23457" y="53168"/>
                </a:cubicBezTo>
                <a:lnTo>
                  <a:pt x="7296" y="53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2" name="Freeform 81"/>
          <p:cNvSpPr/>
          <p:nvPr userDrawn="1"/>
        </p:nvSpPr>
        <p:spPr>
          <a:xfrm>
            <a:off x="999325" y="590497"/>
            <a:ext cx="72923" cy="105113"/>
          </a:xfrm>
          <a:custGeom>
            <a:avLst/>
            <a:gdLst/>
            <a:ahLst/>
            <a:cxnLst/>
            <a:rect l="l" t="t" r="r" b="b"/>
            <a:pathLst>
              <a:path w="54692" h="105137">
                <a:moveTo>
                  <a:pt x="0" y="0"/>
                </a:moveTo>
                <a:lnTo>
                  <a:pt x="53168" y="0"/>
                </a:lnTo>
                <a:lnTo>
                  <a:pt x="53168" y="6686"/>
                </a:lnTo>
                <a:lnTo>
                  <a:pt x="7296" y="6686"/>
                </a:lnTo>
                <a:lnTo>
                  <a:pt x="7296" y="46786"/>
                </a:lnTo>
                <a:lnTo>
                  <a:pt x="44024" y="46786"/>
                </a:lnTo>
                <a:lnTo>
                  <a:pt x="45091" y="53473"/>
                </a:lnTo>
                <a:lnTo>
                  <a:pt x="7296" y="53473"/>
                </a:lnTo>
                <a:lnTo>
                  <a:pt x="7296" y="98450"/>
                </a:lnTo>
                <a:lnTo>
                  <a:pt x="54692" y="98450"/>
                </a:lnTo>
                <a:lnTo>
                  <a:pt x="54692" y="105137"/>
                </a:lnTo>
                <a:lnTo>
                  <a:pt x="0" y="105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1" name="Freeform 80"/>
          <p:cNvSpPr/>
          <p:nvPr userDrawn="1"/>
        </p:nvSpPr>
        <p:spPr>
          <a:xfrm>
            <a:off x="1151728" y="590497"/>
            <a:ext cx="88569" cy="106178"/>
          </a:xfrm>
          <a:custGeom>
            <a:avLst/>
            <a:gdLst/>
            <a:ahLst/>
            <a:cxnLst/>
            <a:rect l="l" t="t" r="r" b="b"/>
            <a:pathLst>
              <a:path w="66427" h="106203">
                <a:moveTo>
                  <a:pt x="0" y="0"/>
                </a:moveTo>
                <a:lnTo>
                  <a:pt x="24829" y="0"/>
                </a:lnTo>
                <a:cubicBezTo>
                  <a:pt x="35212" y="94"/>
                  <a:pt x="43296" y="2644"/>
                  <a:pt x="49080" y="7650"/>
                </a:cubicBezTo>
                <a:cubicBezTo>
                  <a:pt x="54864" y="12656"/>
                  <a:pt x="57801" y="19551"/>
                  <a:pt x="57893" y="28336"/>
                </a:cubicBezTo>
                <a:cubicBezTo>
                  <a:pt x="57671" y="36512"/>
                  <a:pt x="55070" y="43028"/>
                  <a:pt x="50090" y="47884"/>
                </a:cubicBezTo>
                <a:cubicBezTo>
                  <a:pt x="45109" y="52740"/>
                  <a:pt x="39078" y="55823"/>
                  <a:pt x="31995" y="57133"/>
                </a:cubicBezTo>
                <a:lnTo>
                  <a:pt x="66427" y="104527"/>
                </a:lnTo>
                <a:lnTo>
                  <a:pt x="58655" y="106203"/>
                </a:lnTo>
                <a:lnTo>
                  <a:pt x="23762" y="58045"/>
                </a:lnTo>
                <a:lnTo>
                  <a:pt x="7296" y="58045"/>
                </a:lnTo>
                <a:lnTo>
                  <a:pt x="7296" y="105137"/>
                </a:lnTo>
                <a:lnTo>
                  <a:pt x="0" y="105137"/>
                </a:lnTo>
                <a:lnTo>
                  <a:pt x="0" y="0"/>
                </a:lnTo>
                <a:close/>
                <a:moveTo>
                  <a:pt x="7296" y="6534"/>
                </a:moveTo>
                <a:lnTo>
                  <a:pt x="7296" y="51663"/>
                </a:lnTo>
                <a:lnTo>
                  <a:pt x="22390" y="51663"/>
                </a:lnTo>
                <a:cubicBezTo>
                  <a:pt x="31023" y="51600"/>
                  <a:pt x="37808" y="49554"/>
                  <a:pt x="42744" y="45526"/>
                </a:cubicBezTo>
                <a:cubicBezTo>
                  <a:pt x="47681" y="41499"/>
                  <a:pt x="50196" y="35870"/>
                  <a:pt x="50292" y="28641"/>
                </a:cubicBezTo>
                <a:cubicBezTo>
                  <a:pt x="50279" y="21716"/>
                  <a:pt x="48093" y="16317"/>
                  <a:pt x="43736" y="12442"/>
                </a:cubicBezTo>
                <a:cubicBezTo>
                  <a:pt x="39377" y="8567"/>
                  <a:pt x="32923" y="6597"/>
                  <a:pt x="24372" y="6534"/>
                </a:cubicBezTo>
                <a:lnTo>
                  <a:pt x="7296" y="6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0" name="Freeform 79"/>
          <p:cNvSpPr/>
          <p:nvPr userDrawn="1"/>
        </p:nvSpPr>
        <p:spPr>
          <a:xfrm>
            <a:off x="1316825" y="590497"/>
            <a:ext cx="108483" cy="105113"/>
          </a:xfrm>
          <a:custGeom>
            <a:avLst/>
            <a:gdLst/>
            <a:ahLst/>
            <a:cxnLst/>
            <a:rect l="l" t="t" r="r" b="b"/>
            <a:pathLst>
              <a:path w="81362" h="105137">
                <a:moveTo>
                  <a:pt x="0" y="0"/>
                </a:moveTo>
                <a:lnTo>
                  <a:pt x="27113" y="0"/>
                </a:lnTo>
                <a:cubicBezTo>
                  <a:pt x="44113" y="211"/>
                  <a:pt x="57366" y="5003"/>
                  <a:pt x="66872" y="14375"/>
                </a:cubicBezTo>
                <a:cubicBezTo>
                  <a:pt x="76377" y="23746"/>
                  <a:pt x="81207" y="36427"/>
                  <a:pt x="81362" y="52415"/>
                </a:cubicBezTo>
                <a:cubicBezTo>
                  <a:pt x="81282" y="63480"/>
                  <a:pt x="78937" y="72936"/>
                  <a:pt x="74327" y="80785"/>
                </a:cubicBezTo>
                <a:cubicBezTo>
                  <a:pt x="69717" y="88634"/>
                  <a:pt x="63319" y="94645"/>
                  <a:pt x="55135" y="98819"/>
                </a:cubicBezTo>
                <a:cubicBezTo>
                  <a:pt x="46951" y="102992"/>
                  <a:pt x="37458" y="105098"/>
                  <a:pt x="26656" y="105137"/>
                </a:cubicBezTo>
                <a:lnTo>
                  <a:pt x="0" y="105137"/>
                </a:lnTo>
                <a:lnTo>
                  <a:pt x="0" y="0"/>
                </a:lnTo>
                <a:close/>
                <a:moveTo>
                  <a:pt x="7296" y="6534"/>
                </a:moveTo>
                <a:lnTo>
                  <a:pt x="7296" y="98602"/>
                </a:lnTo>
                <a:lnTo>
                  <a:pt x="27418" y="98602"/>
                </a:lnTo>
                <a:cubicBezTo>
                  <a:pt x="41488" y="98580"/>
                  <a:pt x="52680" y="94699"/>
                  <a:pt x="60994" y="86960"/>
                </a:cubicBezTo>
                <a:cubicBezTo>
                  <a:pt x="69309" y="79221"/>
                  <a:pt x="73564" y="67757"/>
                  <a:pt x="73761" y="52568"/>
                </a:cubicBezTo>
                <a:cubicBezTo>
                  <a:pt x="73555" y="37579"/>
                  <a:pt x="69242" y="26172"/>
                  <a:pt x="60823" y="18347"/>
                </a:cubicBezTo>
                <a:cubicBezTo>
                  <a:pt x="52403" y="10522"/>
                  <a:pt x="41116" y="6584"/>
                  <a:pt x="26961" y="6534"/>
                </a:cubicBezTo>
                <a:lnTo>
                  <a:pt x="7296" y="6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9" name="Freeform 78"/>
          <p:cNvSpPr/>
          <p:nvPr userDrawn="1"/>
        </p:nvSpPr>
        <p:spPr>
          <a:xfrm>
            <a:off x="1507325" y="590497"/>
            <a:ext cx="72923" cy="105113"/>
          </a:xfrm>
          <a:custGeom>
            <a:avLst/>
            <a:gdLst/>
            <a:ahLst/>
            <a:cxnLst/>
            <a:rect l="l" t="t" r="r" b="b"/>
            <a:pathLst>
              <a:path w="54692" h="105137">
                <a:moveTo>
                  <a:pt x="0" y="0"/>
                </a:moveTo>
                <a:lnTo>
                  <a:pt x="53168" y="0"/>
                </a:lnTo>
                <a:lnTo>
                  <a:pt x="53168" y="6686"/>
                </a:lnTo>
                <a:lnTo>
                  <a:pt x="7296" y="6686"/>
                </a:lnTo>
                <a:lnTo>
                  <a:pt x="7296" y="46786"/>
                </a:lnTo>
                <a:lnTo>
                  <a:pt x="44024" y="46786"/>
                </a:lnTo>
                <a:lnTo>
                  <a:pt x="45091" y="53473"/>
                </a:lnTo>
                <a:lnTo>
                  <a:pt x="7296" y="53473"/>
                </a:lnTo>
                <a:lnTo>
                  <a:pt x="7296" y="98450"/>
                </a:lnTo>
                <a:lnTo>
                  <a:pt x="54692" y="98450"/>
                </a:lnTo>
                <a:lnTo>
                  <a:pt x="54692" y="105137"/>
                </a:lnTo>
                <a:lnTo>
                  <a:pt x="0" y="105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8" name="Freeform 77"/>
          <p:cNvSpPr/>
          <p:nvPr userDrawn="1"/>
        </p:nvSpPr>
        <p:spPr>
          <a:xfrm>
            <a:off x="1659725" y="590497"/>
            <a:ext cx="72923" cy="105113"/>
          </a:xfrm>
          <a:custGeom>
            <a:avLst/>
            <a:gdLst/>
            <a:ahLst/>
            <a:cxnLst/>
            <a:rect l="l" t="t" r="r" b="b"/>
            <a:pathLst>
              <a:path w="54692" h="105137">
                <a:moveTo>
                  <a:pt x="0" y="0"/>
                </a:moveTo>
                <a:lnTo>
                  <a:pt x="53168" y="0"/>
                </a:lnTo>
                <a:lnTo>
                  <a:pt x="53168" y="6686"/>
                </a:lnTo>
                <a:lnTo>
                  <a:pt x="7296" y="6686"/>
                </a:lnTo>
                <a:lnTo>
                  <a:pt x="7296" y="46786"/>
                </a:lnTo>
                <a:lnTo>
                  <a:pt x="44024" y="46786"/>
                </a:lnTo>
                <a:lnTo>
                  <a:pt x="45091" y="53473"/>
                </a:lnTo>
                <a:lnTo>
                  <a:pt x="7296" y="53473"/>
                </a:lnTo>
                <a:lnTo>
                  <a:pt x="7296" y="98450"/>
                </a:lnTo>
                <a:lnTo>
                  <a:pt x="54692" y="98450"/>
                </a:lnTo>
                <a:lnTo>
                  <a:pt x="54692" y="105137"/>
                </a:lnTo>
                <a:lnTo>
                  <a:pt x="0" y="105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7" name="Freeform 76"/>
          <p:cNvSpPr/>
          <p:nvPr userDrawn="1"/>
        </p:nvSpPr>
        <p:spPr>
          <a:xfrm>
            <a:off x="1812127" y="590497"/>
            <a:ext cx="102996" cy="105113"/>
          </a:xfrm>
          <a:custGeom>
            <a:avLst/>
            <a:gdLst/>
            <a:ahLst/>
            <a:cxnLst/>
            <a:rect l="l" t="t" r="r" b="b"/>
            <a:pathLst>
              <a:path w="77247" h="105137">
                <a:moveTo>
                  <a:pt x="0" y="0"/>
                </a:moveTo>
                <a:lnTo>
                  <a:pt x="7448" y="0"/>
                </a:lnTo>
                <a:lnTo>
                  <a:pt x="70256" y="91423"/>
                </a:lnTo>
                <a:lnTo>
                  <a:pt x="70256" y="0"/>
                </a:lnTo>
                <a:lnTo>
                  <a:pt x="77247" y="0"/>
                </a:lnTo>
                <a:lnTo>
                  <a:pt x="77247" y="105137"/>
                </a:lnTo>
                <a:lnTo>
                  <a:pt x="71472" y="105137"/>
                </a:lnTo>
                <a:lnTo>
                  <a:pt x="6991" y="11106"/>
                </a:lnTo>
                <a:lnTo>
                  <a:pt x="6991" y="105137"/>
                </a:lnTo>
                <a:lnTo>
                  <a:pt x="0" y="105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6" name="Freeform 75"/>
          <p:cNvSpPr/>
          <p:nvPr userDrawn="1"/>
        </p:nvSpPr>
        <p:spPr>
          <a:xfrm>
            <a:off x="1792315" y="788492"/>
            <a:ext cx="109092" cy="109075"/>
          </a:xfrm>
          <a:custGeom>
            <a:avLst/>
            <a:gdLst/>
            <a:ahLst/>
            <a:cxnLst/>
            <a:rect l="l" t="t" r="r" b="b"/>
            <a:pathLst>
              <a:path w="81819" h="109100">
                <a:moveTo>
                  <a:pt x="47236" y="0"/>
                </a:moveTo>
                <a:cubicBezTo>
                  <a:pt x="53337" y="25"/>
                  <a:pt x="58933" y="849"/>
                  <a:pt x="64023" y="2471"/>
                </a:cubicBezTo>
                <a:cubicBezTo>
                  <a:pt x="69113" y="4093"/>
                  <a:pt x="73677" y="6362"/>
                  <a:pt x="77715" y="9279"/>
                </a:cubicBezTo>
                <a:lnTo>
                  <a:pt x="76347" y="16902"/>
                </a:lnTo>
                <a:cubicBezTo>
                  <a:pt x="72405" y="13669"/>
                  <a:pt x="68024" y="11140"/>
                  <a:pt x="63204" y="9317"/>
                </a:cubicBezTo>
                <a:cubicBezTo>
                  <a:pt x="58383" y="7494"/>
                  <a:pt x="53010" y="6566"/>
                  <a:pt x="47084" y="6535"/>
                </a:cubicBezTo>
                <a:cubicBezTo>
                  <a:pt x="35034" y="6744"/>
                  <a:pt x="25481" y="11166"/>
                  <a:pt x="18424" y="19798"/>
                </a:cubicBezTo>
                <a:cubicBezTo>
                  <a:pt x="11367" y="28431"/>
                  <a:pt x="7759" y="40018"/>
                  <a:pt x="7601" y="54557"/>
                </a:cubicBezTo>
                <a:cubicBezTo>
                  <a:pt x="7724" y="69029"/>
                  <a:pt x="11364" y="80618"/>
                  <a:pt x="18519" y="89322"/>
                </a:cubicBezTo>
                <a:cubicBezTo>
                  <a:pt x="25675" y="98027"/>
                  <a:pt x="35603" y="102492"/>
                  <a:pt x="48303" y="102718"/>
                </a:cubicBezTo>
                <a:cubicBezTo>
                  <a:pt x="53521" y="102702"/>
                  <a:pt x="58253" y="102010"/>
                  <a:pt x="62499" y="100641"/>
                </a:cubicBezTo>
                <a:cubicBezTo>
                  <a:pt x="66746" y="99272"/>
                  <a:pt x="70754" y="97321"/>
                  <a:pt x="74523" y="94790"/>
                </a:cubicBezTo>
                <a:lnTo>
                  <a:pt x="74523" y="60484"/>
                </a:lnTo>
                <a:lnTo>
                  <a:pt x="48303" y="60484"/>
                </a:lnTo>
                <a:lnTo>
                  <a:pt x="47236" y="53798"/>
                </a:lnTo>
                <a:lnTo>
                  <a:pt x="81819" y="53798"/>
                </a:lnTo>
                <a:lnTo>
                  <a:pt x="81819" y="98144"/>
                </a:lnTo>
                <a:cubicBezTo>
                  <a:pt x="76780" y="101599"/>
                  <a:pt x="71527" y="104281"/>
                  <a:pt x="66060" y="106192"/>
                </a:cubicBezTo>
                <a:cubicBezTo>
                  <a:pt x="60594" y="108102"/>
                  <a:pt x="54573" y="109072"/>
                  <a:pt x="47998" y="109100"/>
                </a:cubicBezTo>
                <a:cubicBezTo>
                  <a:pt x="38239" y="109021"/>
                  <a:pt x="29778" y="106691"/>
                  <a:pt x="22613" y="102109"/>
                </a:cubicBezTo>
                <a:cubicBezTo>
                  <a:pt x="15449" y="97528"/>
                  <a:pt x="9902" y="91169"/>
                  <a:pt x="5973" y="83032"/>
                </a:cubicBezTo>
                <a:cubicBezTo>
                  <a:pt x="2044" y="74896"/>
                  <a:pt x="53" y="65455"/>
                  <a:pt x="0" y="54709"/>
                </a:cubicBezTo>
                <a:cubicBezTo>
                  <a:pt x="72" y="43956"/>
                  <a:pt x="2110" y="34485"/>
                  <a:pt x="6114" y="26297"/>
                </a:cubicBezTo>
                <a:cubicBezTo>
                  <a:pt x="10119" y="18110"/>
                  <a:pt x="15656" y="11701"/>
                  <a:pt x="22726" y="7070"/>
                </a:cubicBezTo>
                <a:cubicBezTo>
                  <a:pt x="29796" y="2439"/>
                  <a:pt x="37966" y="83"/>
                  <a:pt x="472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5" name="Freeform 74"/>
          <p:cNvSpPr/>
          <p:nvPr userDrawn="1"/>
        </p:nvSpPr>
        <p:spPr>
          <a:xfrm>
            <a:off x="643725" y="790475"/>
            <a:ext cx="72923" cy="105113"/>
          </a:xfrm>
          <a:custGeom>
            <a:avLst/>
            <a:gdLst/>
            <a:ahLst/>
            <a:cxnLst/>
            <a:rect l="l" t="t" r="r" b="b"/>
            <a:pathLst>
              <a:path w="54692" h="105137">
                <a:moveTo>
                  <a:pt x="0" y="0"/>
                </a:moveTo>
                <a:lnTo>
                  <a:pt x="53168" y="0"/>
                </a:lnTo>
                <a:lnTo>
                  <a:pt x="53168" y="6686"/>
                </a:lnTo>
                <a:lnTo>
                  <a:pt x="7296" y="6686"/>
                </a:lnTo>
                <a:lnTo>
                  <a:pt x="7296" y="46786"/>
                </a:lnTo>
                <a:lnTo>
                  <a:pt x="44024" y="46786"/>
                </a:lnTo>
                <a:lnTo>
                  <a:pt x="45091" y="53473"/>
                </a:lnTo>
                <a:lnTo>
                  <a:pt x="7296" y="53473"/>
                </a:lnTo>
                <a:lnTo>
                  <a:pt x="7296" y="98450"/>
                </a:lnTo>
                <a:lnTo>
                  <a:pt x="54692" y="98450"/>
                </a:lnTo>
                <a:lnTo>
                  <a:pt x="54692" y="105137"/>
                </a:lnTo>
                <a:lnTo>
                  <a:pt x="0" y="105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4" name="Freeform 73"/>
          <p:cNvSpPr/>
          <p:nvPr userDrawn="1"/>
        </p:nvSpPr>
        <p:spPr>
          <a:xfrm>
            <a:off x="796125" y="790475"/>
            <a:ext cx="108483" cy="105113"/>
          </a:xfrm>
          <a:custGeom>
            <a:avLst/>
            <a:gdLst/>
            <a:ahLst/>
            <a:cxnLst/>
            <a:rect l="l" t="t" r="r" b="b"/>
            <a:pathLst>
              <a:path w="81362" h="105137">
                <a:moveTo>
                  <a:pt x="0" y="0"/>
                </a:moveTo>
                <a:lnTo>
                  <a:pt x="27113" y="0"/>
                </a:lnTo>
                <a:cubicBezTo>
                  <a:pt x="44113" y="211"/>
                  <a:pt x="57366" y="5003"/>
                  <a:pt x="66872" y="14375"/>
                </a:cubicBezTo>
                <a:cubicBezTo>
                  <a:pt x="76377" y="23746"/>
                  <a:pt x="81207" y="36427"/>
                  <a:pt x="81362" y="52415"/>
                </a:cubicBezTo>
                <a:cubicBezTo>
                  <a:pt x="81282" y="63480"/>
                  <a:pt x="78937" y="72936"/>
                  <a:pt x="74327" y="80785"/>
                </a:cubicBezTo>
                <a:cubicBezTo>
                  <a:pt x="69717" y="88634"/>
                  <a:pt x="63319" y="94645"/>
                  <a:pt x="55135" y="98819"/>
                </a:cubicBezTo>
                <a:cubicBezTo>
                  <a:pt x="46951" y="102992"/>
                  <a:pt x="37458" y="105098"/>
                  <a:pt x="26656" y="105137"/>
                </a:cubicBezTo>
                <a:lnTo>
                  <a:pt x="0" y="105137"/>
                </a:lnTo>
                <a:lnTo>
                  <a:pt x="0" y="0"/>
                </a:lnTo>
                <a:close/>
                <a:moveTo>
                  <a:pt x="7296" y="6534"/>
                </a:moveTo>
                <a:lnTo>
                  <a:pt x="7296" y="98602"/>
                </a:lnTo>
                <a:lnTo>
                  <a:pt x="27418" y="98602"/>
                </a:lnTo>
                <a:cubicBezTo>
                  <a:pt x="41488" y="98580"/>
                  <a:pt x="52680" y="94699"/>
                  <a:pt x="60994" y="86960"/>
                </a:cubicBezTo>
                <a:cubicBezTo>
                  <a:pt x="69309" y="79221"/>
                  <a:pt x="73564" y="67757"/>
                  <a:pt x="73761" y="52568"/>
                </a:cubicBezTo>
                <a:cubicBezTo>
                  <a:pt x="73555" y="37579"/>
                  <a:pt x="69242" y="26172"/>
                  <a:pt x="60823" y="18347"/>
                </a:cubicBezTo>
                <a:cubicBezTo>
                  <a:pt x="52403" y="10522"/>
                  <a:pt x="41116" y="6585"/>
                  <a:pt x="26961" y="6534"/>
                </a:cubicBezTo>
                <a:lnTo>
                  <a:pt x="7296" y="6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3" name="Freeform 72"/>
          <p:cNvSpPr/>
          <p:nvPr userDrawn="1"/>
        </p:nvSpPr>
        <p:spPr>
          <a:xfrm>
            <a:off x="988251" y="790475"/>
            <a:ext cx="9728" cy="105113"/>
          </a:xfrm>
          <a:custGeom>
            <a:avLst/>
            <a:gdLst/>
            <a:ahLst/>
            <a:cxnLst/>
            <a:rect l="l" t="t" r="r" b="b"/>
            <a:pathLst>
              <a:path w="7296" h="105137">
                <a:moveTo>
                  <a:pt x="0" y="0"/>
                </a:moveTo>
                <a:lnTo>
                  <a:pt x="7296" y="0"/>
                </a:lnTo>
                <a:lnTo>
                  <a:pt x="7296" y="105137"/>
                </a:lnTo>
                <a:lnTo>
                  <a:pt x="0" y="105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2" name="Freeform 71"/>
          <p:cNvSpPr/>
          <p:nvPr userDrawn="1"/>
        </p:nvSpPr>
        <p:spPr>
          <a:xfrm>
            <a:off x="1088227" y="790475"/>
            <a:ext cx="102996" cy="105113"/>
          </a:xfrm>
          <a:custGeom>
            <a:avLst/>
            <a:gdLst/>
            <a:ahLst/>
            <a:cxnLst/>
            <a:rect l="l" t="t" r="r" b="b"/>
            <a:pathLst>
              <a:path w="77247" h="105137">
                <a:moveTo>
                  <a:pt x="0" y="0"/>
                </a:moveTo>
                <a:lnTo>
                  <a:pt x="7448" y="0"/>
                </a:lnTo>
                <a:lnTo>
                  <a:pt x="70256" y="91423"/>
                </a:lnTo>
                <a:lnTo>
                  <a:pt x="70256" y="0"/>
                </a:lnTo>
                <a:lnTo>
                  <a:pt x="77247" y="0"/>
                </a:lnTo>
                <a:lnTo>
                  <a:pt x="77247" y="105137"/>
                </a:lnTo>
                <a:lnTo>
                  <a:pt x="71472" y="105137"/>
                </a:lnTo>
                <a:lnTo>
                  <a:pt x="6991" y="11106"/>
                </a:lnTo>
                <a:lnTo>
                  <a:pt x="6991" y="105137"/>
                </a:lnTo>
                <a:lnTo>
                  <a:pt x="0" y="105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1" name="Freeform 70"/>
          <p:cNvSpPr/>
          <p:nvPr userDrawn="1"/>
        </p:nvSpPr>
        <p:spPr>
          <a:xfrm>
            <a:off x="1278727" y="790475"/>
            <a:ext cx="79223" cy="105113"/>
          </a:xfrm>
          <a:custGeom>
            <a:avLst/>
            <a:gdLst/>
            <a:ahLst/>
            <a:cxnLst/>
            <a:rect l="l" t="t" r="r" b="b"/>
            <a:pathLst>
              <a:path w="59417" h="105137">
                <a:moveTo>
                  <a:pt x="0" y="0"/>
                </a:moveTo>
                <a:lnTo>
                  <a:pt x="23458" y="0"/>
                </a:lnTo>
                <a:cubicBezTo>
                  <a:pt x="33698" y="97"/>
                  <a:pt x="41458" y="2412"/>
                  <a:pt x="46737" y="6945"/>
                </a:cubicBezTo>
                <a:cubicBezTo>
                  <a:pt x="52016" y="11478"/>
                  <a:pt x="54668" y="17643"/>
                  <a:pt x="54692" y="25440"/>
                </a:cubicBezTo>
                <a:cubicBezTo>
                  <a:pt x="54604" y="31260"/>
                  <a:pt x="53032" y="36202"/>
                  <a:pt x="49976" y="40267"/>
                </a:cubicBezTo>
                <a:cubicBezTo>
                  <a:pt x="46920" y="44332"/>
                  <a:pt x="42908" y="47366"/>
                  <a:pt x="37941" y="49370"/>
                </a:cubicBezTo>
                <a:cubicBezTo>
                  <a:pt x="44573" y="51082"/>
                  <a:pt x="49791" y="54045"/>
                  <a:pt x="53596" y="58259"/>
                </a:cubicBezTo>
                <a:cubicBezTo>
                  <a:pt x="57401" y="62472"/>
                  <a:pt x="59341" y="68145"/>
                  <a:pt x="59417" y="75276"/>
                </a:cubicBezTo>
                <a:cubicBezTo>
                  <a:pt x="59233" y="84924"/>
                  <a:pt x="55870" y="92302"/>
                  <a:pt x="49327" y="97410"/>
                </a:cubicBezTo>
                <a:cubicBezTo>
                  <a:pt x="42784" y="102517"/>
                  <a:pt x="34161" y="105093"/>
                  <a:pt x="23458" y="105137"/>
                </a:cubicBezTo>
                <a:lnTo>
                  <a:pt x="0" y="105137"/>
                </a:lnTo>
                <a:lnTo>
                  <a:pt x="0" y="0"/>
                </a:lnTo>
                <a:close/>
                <a:moveTo>
                  <a:pt x="7296" y="6534"/>
                </a:moveTo>
                <a:lnTo>
                  <a:pt x="7296" y="46939"/>
                </a:lnTo>
                <a:lnTo>
                  <a:pt x="23305" y="46939"/>
                </a:lnTo>
                <a:cubicBezTo>
                  <a:pt x="31240" y="46770"/>
                  <a:pt x="37212" y="44668"/>
                  <a:pt x="41221" y="40630"/>
                </a:cubicBezTo>
                <a:cubicBezTo>
                  <a:pt x="45230" y="36593"/>
                  <a:pt x="47237" y="31631"/>
                  <a:pt x="47244" y="25745"/>
                </a:cubicBezTo>
                <a:cubicBezTo>
                  <a:pt x="47221" y="19675"/>
                  <a:pt x="45169" y="14967"/>
                  <a:pt x="41087" y="11622"/>
                </a:cubicBezTo>
                <a:cubicBezTo>
                  <a:pt x="37006" y="8278"/>
                  <a:pt x="31027" y="6581"/>
                  <a:pt x="23153" y="6534"/>
                </a:cubicBezTo>
                <a:lnTo>
                  <a:pt x="7296" y="6534"/>
                </a:lnTo>
                <a:close/>
                <a:moveTo>
                  <a:pt x="7296" y="53168"/>
                </a:moveTo>
                <a:lnTo>
                  <a:pt x="7296" y="98602"/>
                </a:lnTo>
                <a:lnTo>
                  <a:pt x="24067" y="98602"/>
                </a:lnTo>
                <a:cubicBezTo>
                  <a:pt x="32634" y="98529"/>
                  <a:pt x="39399" y="96503"/>
                  <a:pt x="44364" y="92523"/>
                </a:cubicBezTo>
                <a:cubicBezTo>
                  <a:pt x="49328" y="88543"/>
                  <a:pt x="51863" y="83048"/>
                  <a:pt x="51968" y="76038"/>
                </a:cubicBezTo>
                <a:cubicBezTo>
                  <a:pt x="51838" y="68081"/>
                  <a:pt x="49201" y="62269"/>
                  <a:pt x="44059" y="58600"/>
                </a:cubicBezTo>
                <a:cubicBezTo>
                  <a:pt x="38916" y="54931"/>
                  <a:pt x="32049" y="53120"/>
                  <a:pt x="23457" y="53168"/>
                </a:cubicBezTo>
                <a:lnTo>
                  <a:pt x="7296" y="53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0" name="Freeform 69"/>
          <p:cNvSpPr/>
          <p:nvPr userDrawn="1"/>
        </p:nvSpPr>
        <p:spPr>
          <a:xfrm>
            <a:off x="1440777" y="790476"/>
            <a:ext cx="102387" cy="106636"/>
          </a:xfrm>
          <a:custGeom>
            <a:avLst/>
            <a:gdLst/>
            <a:ahLst/>
            <a:cxnLst/>
            <a:rect l="l" t="t" r="r" b="b"/>
            <a:pathLst>
              <a:path w="76790" h="106661">
                <a:moveTo>
                  <a:pt x="0" y="0"/>
                </a:moveTo>
                <a:lnTo>
                  <a:pt x="7296" y="0"/>
                </a:lnTo>
                <a:lnTo>
                  <a:pt x="7296" y="65227"/>
                </a:lnTo>
                <a:cubicBezTo>
                  <a:pt x="7324" y="75682"/>
                  <a:pt x="9973" y="84070"/>
                  <a:pt x="15242" y="90392"/>
                </a:cubicBezTo>
                <a:cubicBezTo>
                  <a:pt x="20511" y="96713"/>
                  <a:pt x="28229" y="99958"/>
                  <a:pt x="38395" y="100126"/>
                </a:cubicBezTo>
                <a:cubicBezTo>
                  <a:pt x="48428" y="99990"/>
                  <a:pt x="56107" y="96872"/>
                  <a:pt x="61433" y="90773"/>
                </a:cubicBezTo>
                <a:cubicBezTo>
                  <a:pt x="66759" y="84674"/>
                  <a:pt x="69446" y="76412"/>
                  <a:pt x="69494" y="65989"/>
                </a:cubicBezTo>
                <a:lnTo>
                  <a:pt x="69494" y="0"/>
                </a:lnTo>
                <a:lnTo>
                  <a:pt x="76790" y="0"/>
                </a:lnTo>
                <a:lnTo>
                  <a:pt x="76790" y="65532"/>
                </a:lnTo>
                <a:cubicBezTo>
                  <a:pt x="76693" y="77980"/>
                  <a:pt x="73272" y="87902"/>
                  <a:pt x="66530" y="95297"/>
                </a:cubicBezTo>
                <a:cubicBezTo>
                  <a:pt x="59787" y="102693"/>
                  <a:pt x="50307" y="106480"/>
                  <a:pt x="38090" y="106661"/>
                </a:cubicBezTo>
                <a:cubicBezTo>
                  <a:pt x="25965" y="106445"/>
                  <a:pt x="16606" y="102651"/>
                  <a:pt x="10012" y="95278"/>
                </a:cubicBezTo>
                <a:cubicBezTo>
                  <a:pt x="3419" y="87905"/>
                  <a:pt x="81" y="78243"/>
                  <a:pt x="0" y="66294"/>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9" name="Freeform 68"/>
          <p:cNvSpPr/>
          <p:nvPr userDrawn="1"/>
        </p:nvSpPr>
        <p:spPr>
          <a:xfrm>
            <a:off x="1634327" y="790476"/>
            <a:ext cx="88569" cy="106178"/>
          </a:xfrm>
          <a:custGeom>
            <a:avLst/>
            <a:gdLst/>
            <a:ahLst/>
            <a:cxnLst/>
            <a:rect l="l" t="t" r="r" b="b"/>
            <a:pathLst>
              <a:path w="66427" h="106203">
                <a:moveTo>
                  <a:pt x="0" y="0"/>
                </a:moveTo>
                <a:lnTo>
                  <a:pt x="24829" y="0"/>
                </a:lnTo>
                <a:cubicBezTo>
                  <a:pt x="35212" y="94"/>
                  <a:pt x="43296" y="2644"/>
                  <a:pt x="49080" y="7650"/>
                </a:cubicBezTo>
                <a:cubicBezTo>
                  <a:pt x="54864" y="12656"/>
                  <a:pt x="57801" y="19551"/>
                  <a:pt x="57893" y="28336"/>
                </a:cubicBezTo>
                <a:cubicBezTo>
                  <a:pt x="57671" y="36512"/>
                  <a:pt x="55070" y="43028"/>
                  <a:pt x="50090" y="47884"/>
                </a:cubicBezTo>
                <a:cubicBezTo>
                  <a:pt x="45109" y="52740"/>
                  <a:pt x="39078" y="55823"/>
                  <a:pt x="31996" y="57133"/>
                </a:cubicBezTo>
                <a:lnTo>
                  <a:pt x="66427" y="104527"/>
                </a:lnTo>
                <a:lnTo>
                  <a:pt x="58655" y="106203"/>
                </a:lnTo>
                <a:lnTo>
                  <a:pt x="23762" y="58045"/>
                </a:lnTo>
                <a:lnTo>
                  <a:pt x="7296" y="58045"/>
                </a:lnTo>
                <a:lnTo>
                  <a:pt x="7296" y="105137"/>
                </a:lnTo>
                <a:lnTo>
                  <a:pt x="0" y="105137"/>
                </a:lnTo>
                <a:lnTo>
                  <a:pt x="0" y="0"/>
                </a:lnTo>
                <a:close/>
                <a:moveTo>
                  <a:pt x="7296" y="6534"/>
                </a:moveTo>
                <a:lnTo>
                  <a:pt x="7296" y="51663"/>
                </a:lnTo>
                <a:lnTo>
                  <a:pt x="22390" y="51663"/>
                </a:lnTo>
                <a:cubicBezTo>
                  <a:pt x="31024" y="51600"/>
                  <a:pt x="37808" y="49554"/>
                  <a:pt x="42744" y="45526"/>
                </a:cubicBezTo>
                <a:cubicBezTo>
                  <a:pt x="47681" y="41499"/>
                  <a:pt x="50196" y="35870"/>
                  <a:pt x="50292" y="28641"/>
                </a:cubicBezTo>
                <a:cubicBezTo>
                  <a:pt x="50279" y="21716"/>
                  <a:pt x="48094" y="16317"/>
                  <a:pt x="43736" y="12442"/>
                </a:cubicBezTo>
                <a:cubicBezTo>
                  <a:pt x="39377" y="8567"/>
                  <a:pt x="32923" y="6597"/>
                  <a:pt x="24372" y="6534"/>
                </a:cubicBezTo>
                <a:lnTo>
                  <a:pt x="7296" y="6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8" name="Freeform 67"/>
          <p:cNvSpPr/>
          <p:nvPr userDrawn="1"/>
        </p:nvSpPr>
        <p:spPr>
          <a:xfrm>
            <a:off x="1989927" y="790475"/>
            <a:ext cx="102996" cy="105113"/>
          </a:xfrm>
          <a:custGeom>
            <a:avLst/>
            <a:gdLst/>
            <a:ahLst/>
            <a:cxnLst/>
            <a:rect l="l" t="t" r="r" b="b"/>
            <a:pathLst>
              <a:path w="77247" h="105137">
                <a:moveTo>
                  <a:pt x="0" y="0"/>
                </a:moveTo>
                <a:lnTo>
                  <a:pt x="7296" y="0"/>
                </a:lnTo>
                <a:lnTo>
                  <a:pt x="7296" y="46786"/>
                </a:lnTo>
                <a:lnTo>
                  <a:pt x="69951" y="46786"/>
                </a:lnTo>
                <a:lnTo>
                  <a:pt x="69951" y="0"/>
                </a:lnTo>
                <a:lnTo>
                  <a:pt x="77247" y="0"/>
                </a:lnTo>
                <a:lnTo>
                  <a:pt x="77247" y="105137"/>
                </a:lnTo>
                <a:lnTo>
                  <a:pt x="69951" y="105137"/>
                </a:lnTo>
                <a:lnTo>
                  <a:pt x="69951" y="53321"/>
                </a:lnTo>
                <a:lnTo>
                  <a:pt x="7296" y="53321"/>
                </a:lnTo>
                <a:lnTo>
                  <a:pt x="7296" y="105137"/>
                </a:lnTo>
                <a:lnTo>
                  <a:pt x="0" y="105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7" name="Freeform 66"/>
          <p:cNvSpPr/>
          <p:nvPr userDrawn="1"/>
        </p:nvSpPr>
        <p:spPr>
          <a:xfrm>
            <a:off x="636615" y="997994"/>
            <a:ext cx="109092" cy="109075"/>
          </a:xfrm>
          <a:custGeom>
            <a:avLst/>
            <a:gdLst/>
            <a:ahLst/>
            <a:cxnLst/>
            <a:rect l="l" t="t" r="r" b="b"/>
            <a:pathLst>
              <a:path w="81819" h="109100">
                <a:moveTo>
                  <a:pt x="47236" y="0"/>
                </a:moveTo>
                <a:cubicBezTo>
                  <a:pt x="53337" y="25"/>
                  <a:pt x="58933" y="849"/>
                  <a:pt x="64023" y="2471"/>
                </a:cubicBezTo>
                <a:cubicBezTo>
                  <a:pt x="69113" y="4093"/>
                  <a:pt x="73677" y="6362"/>
                  <a:pt x="77715" y="9279"/>
                </a:cubicBezTo>
                <a:lnTo>
                  <a:pt x="76347" y="16902"/>
                </a:lnTo>
                <a:cubicBezTo>
                  <a:pt x="72405" y="13669"/>
                  <a:pt x="68024" y="11140"/>
                  <a:pt x="63204" y="9317"/>
                </a:cubicBezTo>
                <a:cubicBezTo>
                  <a:pt x="58383" y="7494"/>
                  <a:pt x="53010" y="6566"/>
                  <a:pt x="47084" y="6535"/>
                </a:cubicBezTo>
                <a:cubicBezTo>
                  <a:pt x="35034" y="6744"/>
                  <a:pt x="25481" y="11166"/>
                  <a:pt x="18424" y="19798"/>
                </a:cubicBezTo>
                <a:cubicBezTo>
                  <a:pt x="11367" y="28431"/>
                  <a:pt x="7759" y="40018"/>
                  <a:pt x="7601" y="54557"/>
                </a:cubicBezTo>
                <a:cubicBezTo>
                  <a:pt x="7724" y="69029"/>
                  <a:pt x="11364" y="80618"/>
                  <a:pt x="18519" y="89322"/>
                </a:cubicBezTo>
                <a:cubicBezTo>
                  <a:pt x="25675" y="98027"/>
                  <a:pt x="35603" y="102492"/>
                  <a:pt x="48303" y="102718"/>
                </a:cubicBezTo>
                <a:cubicBezTo>
                  <a:pt x="53521" y="102702"/>
                  <a:pt x="58253" y="102010"/>
                  <a:pt x="62499" y="100641"/>
                </a:cubicBezTo>
                <a:cubicBezTo>
                  <a:pt x="66746" y="99272"/>
                  <a:pt x="70754" y="97321"/>
                  <a:pt x="74523" y="94790"/>
                </a:cubicBezTo>
                <a:lnTo>
                  <a:pt x="74523" y="60484"/>
                </a:lnTo>
                <a:lnTo>
                  <a:pt x="48303" y="60484"/>
                </a:lnTo>
                <a:lnTo>
                  <a:pt x="47236" y="53798"/>
                </a:lnTo>
                <a:lnTo>
                  <a:pt x="81819" y="53798"/>
                </a:lnTo>
                <a:lnTo>
                  <a:pt x="81819" y="98144"/>
                </a:lnTo>
                <a:cubicBezTo>
                  <a:pt x="76780" y="101599"/>
                  <a:pt x="71527" y="104281"/>
                  <a:pt x="66060" y="106192"/>
                </a:cubicBezTo>
                <a:cubicBezTo>
                  <a:pt x="60593" y="108102"/>
                  <a:pt x="54573" y="109072"/>
                  <a:pt x="47998" y="109100"/>
                </a:cubicBezTo>
                <a:cubicBezTo>
                  <a:pt x="38239" y="109021"/>
                  <a:pt x="29778" y="106691"/>
                  <a:pt x="22613" y="102110"/>
                </a:cubicBezTo>
                <a:cubicBezTo>
                  <a:pt x="15449" y="97528"/>
                  <a:pt x="9902" y="91169"/>
                  <a:pt x="5973" y="83033"/>
                </a:cubicBezTo>
                <a:cubicBezTo>
                  <a:pt x="2044" y="74896"/>
                  <a:pt x="53" y="65455"/>
                  <a:pt x="0" y="54709"/>
                </a:cubicBezTo>
                <a:cubicBezTo>
                  <a:pt x="72" y="43956"/>
                  <a:pt x="2110" y="34485"/>
                  <a:pt x="6114" y="26297"/>
                </a:cubicBezTo>
                <a:cubicBezTo>
                  <a:pt x="10119" y="18110"/>
                  <a:pt x="15656" y="11701"/>
                  <a:pt x="22726" y="7070"/>
                </a:cubicBezTo>
                <a:cubicBezTo>
                  <a:pt x="29796" y="2439"/>
                  <a:pt x="37966" y="83"/>
                  <a:pt x="472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6" name="Freeform 65"/>
          <p:cNvSpPr/>
          <p:nvPr userDrawn="1"/>
        </p:nvSpPr>
        <p:spPr>
          <a:xfrm>
            <a:off x="1309715" y="997994"/>
            <a:ext cx="109092" cy="109075"/>
          </a:xfrm>
          <a:custGeom>
            <a:avLst/>
            <a:gdLst/>
            <a:ahLst/>
            <a:cxnLst/>
            <a:rect l="l" t="t" r="r" b="b"/>
            <a:pathLst>
              <a:path w="81819" h="109100">
                <a:moveTo>
                  <a:pt x="47236" y="0"/>
                </a:moveTo>
                <a:cubicBezTo>
                  <a:pt x="53337" y="25"/>
                  <a:pt x="58933" y="849"/>
                  <a:pt x="64023" y="2471"/>
                </a:cubicBezTo>
                <a:cubicBezTo>
                  <a:pt x="69113" y="4093"/>
                  <a:pt x="73677" y="6362"/>
                  <a:pt x="77715" y="9279"/>
                </a:cubicBezTo>
                <a:lnTo>
                  <a:pt x="76347" y="16902"/>
                </a:lnTo>
                <a:cubicBezTo>
                  <a:pt x="72405" y="13669"/>
                  <a:pt x="68024" y="11140"/>
                  <a:pt x="63204" y="9317"/>
                </a:cubicBezTo>
                <a:cubicBezTo>
                  <a:pt x="58383" y="7494"/>
                  <a:pt x="53010" y="6566"/>
                  <a:pt x="47084" y="6535"/>
                </a:cubicBezTo>
                <a:cubicBezTo>
                  <a:pt x="35034" y="6744"/>
                  <a:pt x="25481" y="11166"/>
                  <a:pt x="18424" y="19798"/>
                </a:cubicBezTo>
                <a:cubicBezTo>
                  <a:pt x="11367" y="28431"/>
                  <a:pt x="7759" y="40018"/>
                  <a:pt x="7601" y="54557"/>
                </a:cubicBezTo>
                <a:cubicBezTo>
                  <a:pt x="7724" y="69029"/>
                  <a:pt x="11364" y="80618"/>
                  <a:pt x="18519" y="89322"/>
                </a:cubicBezTo>
                <a:cubicBezTo>
                  <a:pt x="25675" y="98027"/>
                  <a:pt x="35603" y="102492"/>
                  <a:pt x="48303" y="102718"/>
                </a:cubicBezTo>
                <a:cubicBezTo>
                  <a:pt x="53521" y="102702"/>
                  <a:pt x="58253" y="102010"/>
                  <a:pt x="62499" y="100641"/>
                </a:cubicBezTo>
                <a:cubicBezTo>
                  <a:pt x="66746" y="99272"/>
                  <a:pt x="70754" y="97321"/>
                  <a:pt x="74523" y="94790"/>
                </a:cubicBezTo>
                <a:lnTo>
                  <a:pt x="74523" y="60484"/>
                </a:lnTo>
                <a:lnTo>
                  <a:pt x="48303" y="60484"/>
                </a:lnTo>
                <a:lnTo>
                  <a:pt x="47236" y="53798"/>
                </a:lnTo>
                <a:lnTo>
                  <a:pt x="81819" y="53798"/>
                </a:lnTo>
                <a:lnTo>
                  <a:pt x="81819" y="98144"/>
                </a:lnTo>
                <a:cubicBezTo>
                  <a:pt x="76780" y="101599"/>
                  <a:pt x="71527" y="104281"/>
                  <a:pt x="66060" y="106192"/>
                </a:cubicBezTo>
                <a:cubicBezTo>
                  <a:pt x="60593" y="108102"/>
                  <a:pt x="54573" y="109072"/>
                  <a:pt x="47998" y="109100"/>
                </a:cubicBezTo>
                <a:cubicBezTo>
                  <a:pt x="38239" y="109021"/>
                  <a:pt x="29778" y="106691"/>
                  <a:pt x="22613" y="102110"/>
                </a:cubicBezTo>
                <a:cubicBezTo>
                  <a:pt x="15449" y="97528"/>
                  <a:pt x="9902" y="91169"/>
                  <a:pt x="5973" y="83033"/>
                </a:cubicBezTo>
                <a:cubicBezTo>
                  <a:pt x="2044" y="74896"/>
                  <a:pt x="53" y="65455"/>
                  <a:pt x="0" y="54709"/>
                </a:cubicBezTo>
                <a:cubicBezTo>
                  <a:pt x="72" y="43956"/>
                  <a:pt x="2110" y="34485"/>
                  <a:pt x="6114" y="26297"/>
                </a:cubicBezTo>
                <a:cubicBezTo>
                  <a:pt x="10119" y="18110"/>
                  <a:pt x="15656" y="11701"/>
                  <a:pt x="22726" y="7070"/>
                </a:cubicBezTo>
                <a:cubicBezTo>
                  <a:pt x="29796" y="2439"/>
                  <a:pt x="37966" y="83"/>
                  <a:pt x="472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5" name="Freeform 64"/>
          <p:cNvSpPr/>
          <p:nvPr userDrawn="1"/>
        </p:nvSpPr>
        <p:spPr>
          <a:xfrm>
            <a:off x="1500213" y="997994"/>
            <a:ext cx="124739" cy="109075"/>
          </a:xfrm>
          <a:custGeom>
            <a:avLst/>
            <a:gdLst/>
            <a:ahLst/>
            <a:cxnLst/>
            <a:rect l="l" t="t" r="r" b="b"/>
            <a:pathLst>
              <a:path w="93554" h="109100">
                <a:moveTo>
                  <a:pt x="46929" y="0"/>
                </a:moveTo>
                <a:cubicBezTo>
                  <a:pt x="55999" y="82"/>
                  <a:pt x="64026" y="2423"/>
                  <a:pt x="71009" y="7024"/>
                </a:cubicBezTo>
                <a:cubicBezTo>
                  <a:pt x="77992" y="11625"/>
                  <a:pt x="83477" y="17995"/>
                  <a:pt x="87462" y="26136"/>
                </a:cubicBezTo>
                <a:cubicBezTo>
                  <a:pt x="91448" y="34276"/>
                  <a:pt x="93478" y="43697"/>
                  <a:pt x="93554" y="54398"/>
                </a:cubicBezTo>
                <a:cubicBezTo>
                  <a:pt x="93474" y="65150"/>
                  <a:pt x="91417" y="74620"/>
                  <a:pt x="87383" y="82807"/>
                </a:cubicBezTo>
                <a:cubicBezTo>
                  <a:pt x="83349" y="90993"/>
                  <a:pt x="77815" y="97401"/>
                  <a:pt x="70783" y="102031"/>
                </a:cubicBezTo>
                <a:cubicBezTo>
                  <a:pt x="63751" y="106661"/>
                  <a:pt x="55698" y="109017"/>
                  <a:pt x="46624" y="109100"/>
                </a:cubicBezTo>
                <a:cubicBezTo>
                  <a:pt x="37555" y="109018"/>
                  <a:pt x="29528" y="106677"/>
                  <a:pt x="22545" y="102076"/>
                </a:cubicBezTo>
                <a:cubicBezTo>
                  <a:pt x="15561" y="97476"/>
                  <a:pt x="10077" y="91105"/>
                  <a:pt x="6092" y="82965"/>
                </a:cubicBezTo>
                <a:cubicBezTo>
                  <a:pt x="2106" y="74824"/>
                  <a:pt x="76" y="65403"/>
                  <a:pt x="0" y="54702"/>
                </a:cubicBezTo>
                <a:cubicBezTo>
                  <a:pt x="79" y="43950"/>
                  <a:pt x="2136" y="34480"/>
                  <a:pt x="6171" y="26294"/>
                </a:cubicBezTo>
                <a:cubicBezTo>
                  <a:pt x="10205" y="18107"/>
                  <a:pt x="15738" y="11699"/>
                  <a:pt x="22771" y="7069"/>
                </a:cubicBezTo>
                <a:cubicBezTo>
                  <a:pt x="29803" y="2439"/>
                  <a:pt x="37856" y="83"/>
                  <a:pt x="46929" y="0"/>
                </a:cubicBezTo>
                <a:close/>
                <a:moveTo>
                  <a:pt x="46624" y="6535"/>
                </a:moveTo>
                <a:cubicBezTo>
                  <a:pt x="34861" y="6776"/>
                  <a:pt x="25461" y="11247"/>
                  <a:pt x="18424" y="19948"/>
                </a:cubicBezTo>
                <a:cubicBezTo>
                  <a:pt x="11386" y="28650"/>
                  <a:pt x="7778" y="40133"/>
                  <a:pt x="7601" y="54398"/>
                </a:cubicBezTo>
                <a:cubicBezTo>
                  <a:pt x="7782" y="68809"/>
                  <a:pt x="11421" y="80381"/>
                  <a:pt x="18519" y="89114"/>
                </a:cubicBezTo>
                <a:cubicBezTo>
                  <a:pt x="25617" y="97847"/>
                  <a:pt x="35087" y="102331"/>
                  <a:pt x="46929" y="102566"/>
                </a:cubicBezTo>
                <a:cubicBezTo>
                  <a:pt x="58692" y="102324"/>
                  <a:pt x="68093" y="97853"/>
                  <a:pt x="75130" y="89152"/>
                </a:cubicBezTo>
                <a:cubicBezTo>
                  <a:pt x="82168" y="80451"/>
                  <a:pt x="85775" y="68967"/>
                  <a:pt x="85953" y="54702"/>
                </a:cubicBezTo>
                <a:cubicBezTo>
                  <a:pt x="85772" y="40291"/>
                  <a:pt x="82133" y="28719"/>
                  <a:pt x="75035" y="19986"/>
                </a:cubicBezTo>
                <a:cubicBezTo>
                  <a:pt x="67937" y="11254"/>
                  <a:pt x="58467" y="6770"/>
                  <a:pt x="46624" y="65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4" name="Freeform 63"/>
          <p:cNvSpPr/>
          <p:nvPr userDrawn="1"/>
        </p:nvSpPr>
        <p:spPr>
          <a:xfrm>
            <a:off x="1157719" y="998756"/>
            <a:ext cx="78613" cy="107551"/>
          </a:xfrm>
          <a:custGeom>
            <a:avLst/>
            <a:gdLst/>
            <a:ahLst/>
            <a:cxnLst/>
            <a:rect l="l" t="t" r="r" b="b"/>
            <a:pathLst>
              <a:path w="58960" h="107576">
                <a:moveTo>
                  <a:pt x="30319" y="0"/>
                </a:moveTo>
                <a:cubicBezTo>
                  <a:pt x="35210" y="26"/>
                  <a:pt x="39568" y="507"/>
                  <a:pt x="43392" y="1444"/>
                </a:cubicBezTo>
                <a:cubicBezTo>
                  <a:pt x="47216" y="2381"/>
                  <a:pt x="50429" y="3622"/>
                  <a:pt x="53031" y="5167"/>
                </a:cubicBezTo>
                <a:lnTo>
                  <a:pt x="51967" y="12480"/>
                </a:lnTo>
                <a:cubicBezTo>
                  <a:pt x="48947" y="10698"/>
                  <a:pt x="45651" y="9269"/>
                  <a:pt x="42078" y="8192"/>
                </a:cubicBezTo>
                <a:cubicBezTo>
                  <a:pt x="38504" y="7116"/>
                  <a:pt x="34483" y="6563"/>
                  <a:pt x="30014" y="6535"/>
                </a:cubicBezTo>
                <a:cubicBezTo>
                  <a:pt x="23607" y="6668"/>
                  <a:pt x="18544" y="8497"/>
                  <a:pt x="14824" y="12022"/>
                </a:cubicBezTo>
                <a:cubicBezTo>
                  <a:pt x="11104" y="15547"/>
                  <a:pt x="9205" y="19968"/>
                  <a:pt x="9125" y="25284"/>
                </a:cubicBezTo>
                <a:cubicBezTo>
                  <a:pt x="9030" y="30466"/>
                  <a:pt x="10707" y="34734"/>
                  <a:pt x="14157" y="38088"/>
                </a:cubicBezTo>
                <a:cubicBezTo>
                  <a:pt x="17606" y="41441"/>
                  <a:pt x="23400" y="44795"/>
                  <a:pt x="31538" y="48148"/>
                </a:cubicBezTo>
                <a:cubicBezTo>
                  <a:pt x="40886" y="51969"/>
                  <a:pt x="47800" y="56256"/>
                  <a:pt x="52282" y="61010"/>
                </a:cubicBezTo>
                <a:cubicBezTo>
                  <a:pt x="56764" y="65764"/>
                  <a:pt x="58990" y="71842"/>
                  <a:pt x="58960" y="79244"/>
                </a:cubicBezTo>
                <a:cubicBezTo>
                  <a:pt x="58707" y="88227"/>
                  <a:pt x="55522" y="95178"/>
                  <a:pt x="49404" y="100098"/>
                </a:cubicBezTo>
                <a:cubicBezTo>
                  <a:pt x="43287" y="105017"/>
                  <a:pt x="35756" y="107510"/>
                  <a:pt x="26812" y="107576"/>
                </a:cubicBezTo>
                <a:cubicBezTo>
                  <a:pt x="21158" y="107525"/>
                  <a:pt x="16077" y="106905"/>
                  <a:pt x="11571" y="105714"/>
                </a:cubicBezTo>
                <a:cubicBezTo>
                  <a:pt x="7064" y="104524"/>
                  <a:pt x="3207" y="103068"/>
                  <a:pt x="0" y="101346"/>
                </a:cubicBezTo>
                <a:lnTo>
                  <a:pt x="1067" y="93877"/>
                </a:lnTo>
                <a:cubicBezTo>
                  <a:pt x="4077" y="95776"/>
                  <a:pt x="7832" y="97428"/>
                  <a:pt x="12332" y="98831"/>
                </a:cubicBezTo>
                <a:cubicBezTo>
                  <a:pt x="16833" y="100235"/>
                  <a:pt x="21812" y="100972"/>
                  <a:pt x="27269" y="101042"/>
                </a:cubicBezTo>
                <a:cubicBezTo>
                  <a:pt x="34143" y="100972"/>
                  <a:pt x="39835" y="99054"/>
                  <a:pt x="44346" y="95287"/>
                </a:cubicBezTo>
                <a:cubicBezTo>
                  <a:pt x="48856" y="91521"/>
                  <a:pt x="51194" y="86326"/>
                  <a:pt x="51359" y="79701"/>
                </a:cubicBezTo>
                <a:cubicBezTo>
                  <a:pt x="51439" y="74325"/>
                  <a:pt x="49755" y="69797"/>
                  <a:pt x="46309" y="66116"/>
                </a:cubicBezTo>
                <a:cubicBezTo>
                  <a:pt x="42862" y="62435"/>
                  <a:pt x="37177" y="58936"/>
                  <a:pt x="29251" y="55617"/>
                </a:cubicBezTo>
                <a:cubicBezTo>
                  <a:pt x="19164" y="51460"/>
                  <a:pt x="12015" y="47161"/>
                  <a:pt x="7803" y="42718"/>
                </a:cubicBezTo>
                <a:cubicBezTo>
                  <a:pt x="3591" y="38275"/>
                  <a:pt x="1549" y="32565"/>
                  <a:pt x="1677" y="25589"/>
                </a:cubicBezTo>
                <a:cubicBezTo>
                  <a:pt x="1870" y="17987"/>
                  <a:pt x="4642" y="11855"/>
                  <a:pt x="9994" y="7193"/>
                </a:cubicBezTo>
                <a:cubicBezTo>
                  <a:pt x="15346" y="2530"/>
                  <a:pt x="22121" y="133"/>
                  <a:pt x="303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3" name="Freeform 62"/>
          <p:cNvSpPr/>
          <p:nvPr userDrawn="1"/>
        </p:nvSpPr>
        <p:spPr>
          <a:xfrm>
            <a:off x="1701381" y="998909"/>
            <a:ext cx="187731" cy="106483"/>
          </a:xfrm>
          <a:custGeom>
            <a:avLst/>
            <a:gdLst/>
            <a:ahLst/>
            <a:cxnLst/>
            <a:rect l="l" t="t" r="r" b="b"/>
            <a:pathLst>
              <a:path w="140798" h="106508">
                <a:moveTo>
                  <a:pt x="7314" y="0"/>
                </a:moveTo>
                <a:lnTo>
                  <a:pt x="35656" y="95402"/>
                </a:lnTo>
                <a:lnTo>
                  <a:pt x="66437" y="1067"/>
                </a:lnTo>
                <a:lnTo>
                  <a:pt x="74208" y="1067"/>
                </a:lnTo>
                <a:lnTo>
                  <a:pt x="105598" y="95402"/>
                </a:lnTo>
                <a:lnTo>
                  <a:pt x="133484" y="1067"/>
                </a:lnTo>
                <a:lnTo>
                  <a:pt x="140798" y="1067"/>
                </a:lnTo>
                <a:lnTo>
                  <a:pt x="108951" y="106508"/>
                </a:lnTo>
                <a:lnTo>
                  <a:pt x="102246" y="106508"/>
                </a:lnTo>
                <a:lnTo>
                  <a:pt x="70094" y="11106"/>
                </a:lnTo>
                <a:lnTo>
                  <a:pt x="38399" y="106508"/>
                </a:lnTo>
                <a:lnTo>
                  <a:pt x="31847" y="106508"/>
                </a:lnTo>
                <a:lnTo>
                  <a:pt x="0" y="1676"/>
                </a:lnTo>
                <a:lnTo>
                  <a:pt x="731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2" name="Freeform 61"/>
          <p:cNvSpPr/>
          <p:nvPr userDrawn="1"/>
        </p:nvSpPr>
        <p:spPr>
          <a:xfrm>
            <a:off x="963157" y="999367"/>
            <a:ext cx="121895" cy="106788"/>
          </a:xfrm>
          <a:custGeom>
            <a:avLst/>
            <a:gdLst/>
            <a:ahLst/>
            <a:cxnLst/>
            <a:rect l="l" t="t" r="r" b="b"/>
            <a:pathLst>
              <a:path w="91421" h="106813">
                <a:moveTo>
                  <a:pt x="41749" y="0"/>
                </a:moveTo>
                <a:lnTo>
                  <a:pt x="49672" y="0"/>
                </a:lnTo>
                <a:lnTo>
                  <a:pt x="91421" y="105137"/>
                </a:lnTo>
                <a:lnTo>
                  <a:pt x="84107" y="106813"/>
                </a:lnTo>
                <a:lnTo>
                  <a:pt x="69632" y="69780"/>
                </a:lnTo>
                <a:lnTo>
                  <a:pt x="21637" y="69780"/>
                </a:lnTo>
                <a:lnTo>
                  <a:pt x="7619" y="105747"/>
                </a:lnTo>
                <a:lnTo>
                  <a:pt x="0" y="105747"/>
                </a:lnTo>
                <a:lnTo>
                  <a:pt x="41749" y="0"/>
                </a:lnTo>
                <a:close/>
                <a:moveTo>
                  <a:pt x="45558" y="8211"/>
                </a:moveTo>
                <a:lnTo>
                  <a:pt x="24074" y="63246"/>
                </a:lnTo>
                <a:lnTo>
                  <a:pt x="67042" y="63246"/>
                </a:lnTo>
                <a:lnTo>
                  <a:pt x="45558" y="821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1" name="Freeform 60"/>
          <p:cNvSpPr/>
          <p:nvPr userDrawn="1"/>
        </p:nvSpPr>
        <p:spPr>
          <a:xfrm>
            <a:off x="834227" y="999977"/>
            <a:ext cx="68047" cy="105113"/>
          </a:xfrm>
          <a:custGeom>
            <a:avLst/>
            <a:gdLst/>
            <a:ahLst/>
            <a:cxnLst/>
            <a:rect l="l" t="t" r="r" b="b"/>
            <a:pathLst>
              <a:path w="51035" h="105137">
                <a:moveTo>
                  <a:pt x="0" y="0"/>
                </a:moveTo>
                <a:lnTo>
                  <a:pt x="7296" y="0"/>
                </a:lnTo>
                <a:lnTo>
                  <a:pt x="7296" y="98450"/>
                </a:lnTo>
                <a:lnTo>
                  <a:pt x="49968" y="98450"/>
                </a:lnTo>
                <a:lnTo>
                  <a:pt x="51035" y="105137"/>
                </a:lnTo>
                <a:lnTo>
                  <a:pt x="0" y="105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Tree>
    <p:extLst>
      <p:ext uri="{BB962C8B-B14F-4D97-AF65-F5344CB8AC3E}">
        <p14:creationId xmlns:p14="http://schemas.microsoft.com/office/powerpoint/2010/main" val="5026666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ndard Page Teal">
    <p:bg>
      <p:bgPr>
        <a:solidFill>
          <a:srgbClr val="00999B"/>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15414" y="981295"/>
            <a:ext cx="10561173" cy="868926"/>
          </a:xfrm>
          <a:prstGeom prst="rect">
            <a:avLst/>
          </a:prstGeom>
        </p:spPr>
        <p:txBody>
          <a:bodyPr lIns="0" tIns="0" rIns="0" bIns="0" anchor="b" anchorCtr="0"/>
          <a:lstStyle>
            <a:lvl1pPr algn="l">
              <a:defRPr sz="2899" b="1">
                <a:solidFill>
                  <a:schemeClr val="bg1"/>
                </a:solidFill>
                <a:latin typeface="Arial" panose="020B0604020202020204" pitchFamily="34" charset="0"/>
                <a:cs typeface="Arial" pitchFamily="34" charset="0"/>
              </a:defRPr>
            </a:lvl1pPr>
          </a:lstStyle>
          <a:p>
            <a:r>
              <a:rPr lang="en-US" dirty="0"/>
              <a:t>Page Title</a:t>
            </a:r>
            <a:endParaRPr lang="en-GB" dirty="0"/>
          </a:p>
        </p:txBody>
      </p:sp>
      <p:sp>
        <p:nvSpPr>
          <p:cNvPr id="8" name="Content Placeholder 2"/>
          <p:cNvSpPr>
            <a:spLocks noGrp="1"/>
          </p:cNvSpPr>
          <p:nvPr>
            <p:ph idx="1" hasCustomPrompt="1"/>
          </p:nvPr>
        </p:nvSpPr>
        <p:spPr>
          <a:xfrm>
            <a:off x="1103446" y="2272110"/>
            <a:ext cx="10273141" cy="4252518"/>
          </a:xfrm>
          <a:prstGeom prst="rect">
            <a:avLst/>
          </a:prstGeom>
        </p:spPr>
        <p:txBody>
          <a:bodyPr lIns="0" tIns="0" rIns="0" bIns="0">
            <a:noAutofit/>
          </a:bodyPr>
          <a:lstStyle>
            <a:lvl1pPr>
              <a:lnSpc>
                <a:spcPct val="100000"/>
              </a:lnSpc>
              <a:spcBef>
                <a:spcPts val="0"/>
              </a:spcBef>
              <a:spcAft>
                <a:spcPts val="600"/>
              </a:spcAft>
              <a:buClr>
                <a:schemeClr val="bg1"/>
              </a:buClr>
              <a:defRPr sz="2300" baseline="0">
                <a:solidFill>
                  <a:schemeClr val="bg1"/>
                </a:solidFill>
                <a:latin typeface="Arial" pitchFamily="34" charset="0"/>
                <a:cs typeface="Arial" pitchFamily="34" charset="0"/>
              </a:defRPr>
            </a:lvl1pPr>
            <a:lvl2pPr marL="647870" indent="-285693">
              <a:lnSpc>
                <a:spcPct val="100000"/>
              </a:lnSpc>
              <a:spcBef>
                <a:spcPts val="600"/>
              </a:spcBef>
              <a:spcAft>
                <a:spcPts val="400"/>
              </a:spcAft>
              <a:buClr>
                <a:schemeClr val="bg1"/>
              </a:buClr>
              <a:buFont typeface="Arial" panose="020B0604020202020204" pitchFamily="34" charset="0"/>
              <a:buChar char="-"/>
              <a:defRPr sz="2100" b="0">
                <a:solidFill>
                  <a:schemeClr val="bg1"/>
                </a:solidFill>
                <a:latin typeface="+mj-lt"/>
                <a:cs typeface="Arial" pitchFamily="34" charset="0"/>
              </a:defRPr>
            </a:lvl2pPr>
            <a:lvl3pPr marL="1079784">
              <a:lnSpc>
                <a:spcPct val="100000"/>
              </a:lnSpc>
              <a:spcBef>
                <a:spcPts val="600"/>
              </a:spcBef>
              <a:spcAft>
                <a:spcPts val="600"/>
              </a:spcAft>
              <a:buClr>
                <a:schemeClr val="bg1"/>
              </a:buClr>
              <a:defRPr sz="1800" b="0" cap="none" baseline="0">
                <a:solidFill>
                  <a:schemeClr val="bg1"/>
                </a:solidFill>
                <a:latin typeface="Arial" pitchFamily="34" charset="0"/>
                <a:cs typeface="Arial" pitchFamily="34" charset="0"/>
              </a:defRPr>
            </a:lvl3pPr>
            <a:lvl4pPr marL="1523695" indent="-268234">
              <a:spcBef>
                <a:spcPts val="600"/>
              </a:spcBef>
              <a:buClr>
                <a:schemeClr val="bg1"/>
              </a:buClr>
              <a:buFont typeface="Courier New" panose="02070309020205020404" pitchFamily="49" charset="0"/>
              <a:buChar char="&gt;"/>
              <a:defRPr sz="1600">
                <a:solidFill>
                  <a:schemeClr val="bg1"/>
                </a:solidFill>
                <a:latin typeface="+mj-lt"/>
              </a:defRPr>
            </a:lvl4pPr>
            <a:lvl5pPr>
              <a:defRPr sz="1800">
                <a:solidFill>
                  <a:srgbClr val="41315E"/>
                </a:solidFill>
                <a:latin typeface="+mj-lt"/>
              </a:defRPr>
            </a:lvl5pPr>
          </a:lstStyle>
          <a:p>
            <a:pPr lvl="0"/>
            <a:r>
              <a:rPr lang="en-US" dirty="0"/>
              <a:t>Bullets first level</a:t>
            </a:r>
          </a:p>
          <a:p>
            <a:pPr lvl="1"/>
            <a:r>
              <a:rPr lang="en-US" dirty="0"/>
              <a:t>Second level</a:t>
            </a:r>
          </a:p>
          <a:p>
            <a:pPr lvl="2"/>
            <a:r>
              <a:rPr lang="en-US" dirty="0"/>
              <a:t>Third level</a:t>
            </a:r>
          </a:p>
          <a:p>
            <a:pPr lvl="3"/>
            <a:r>
              <a:rPr lang="en-US" dirty="0"/>
              <a:t>Fourth Level</a:t>
            </a:r>
          </a:p>
        </p:txBody>
      </p:sp>
      <p:pic>
        <p:nvPicPr>
          <p:cNvPr id="4" name="Picture 3" descr="Burness_Paull_White_EPS_RGB.png"/>
          <p:cNvPicPr>
            <a:picLocks noChangeAspect="1"/>
          </p:cNvPicPr>
          <p:nvPr userDrawn="1"/>
        </p:nvPicPr>
        <p:blipFill>
          <a:blip r:embed="rId2" cstate="print"/>
          <a:stretch>
            <a:fillRect/>
          </a:stretch>
        </p:blipFill>
        <p:spPr>
          <a:xfrm>
            <a:off x="9035587" y="399735"/>
            <a:ext cx="2629032" cy="509568"/>
          </a:xfrm>
          <a:prstGeom prst="rect">
            <a:avLst/>
          </a:prstGeom>
        </p:spPr>
      </p:pic>
    </p:spTree>
    <p:extLst>
      <p:ext uri="{BB962C8B-B14F-4D97-AF65-F5344CB8AC3E}">
        <p14:creationId xmlns:p14="http://schemas.microsoft.com/office/powerpoint/2010/main" val="2576600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ndard Page Teal - Large Bullets">
    <p:bg>
      <p:bgPr>
        <a:solidFill>
          <a:srgbClr val="00999B"/>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15414" y="1120248"/>
            <a:ext cx="10561173" cy="868926"/>
          </a:xfrm>
          <a:prstGeom prst="rect">
            <a:avLst/>
          </a:prstGeom>
        </p:spPr>
        <p:txBody>
          <a:bodyPr lIns="0" tIns="0" rIns="0" bIns="0" anchor="b" anchorCtr="0"/>
          <a:lstStyle>
            <a:lvl1pPr algn="l">
              <a:defRPr sz="2899" b="1">
                <a:solidFill>
                  <a:schemeClr val="bg1"/>
                </a:solidFill>
                <a:latin typeface="Arial" panose="020B0604020202020204" pitchFamily="34" charset="0"/>
                <a:cs typeface="Arial" pitchFamily="34" charset="0"/>
              </a:defRPr>
            </a:lvl1pPr>
          </a:lstStyle>
          <a:p>
            <a:r>
              <a:rPr lang="en-US" dirty="0"/>
              <a:t>Page Title</a:t>
            </a:r>
            <a:endParaRPr lang="en-GB" dirty="0"/>
          </a:p>
        </p:txBody>
      </p:sp>
      <p:sp>
        <p:nvSpPr>
          <p:cNvPr id="8" name="Content Placeholder 2"/>
          <p:cNvSpPr>
            <a:spLocks noGrp="1"/>
          </p:cNvSpPr>
          <p:nvPr>
            <p:ph idx="1" hasCustomPrompt="1"/>
          </p:nvPr>
        </p:nvSpPr>
        <p:spPr>
          <a:xfrm>
            <a:off x="1103446" y="2421121"/>
            <a:ext cx="10273141" cy="3887532"/>
          </a:xfrm>
          <a:prstGeom prst="rect">
            <a:avLst/>
          </a:prstGeom>
        </p:spPr>
        <p:txBody>
          <a:bodyPr lIns="0" tIns="0" rIns="0" bIns="0">
            <a:noAutofit/>
          </a:bodyPr>
          <a:lstStyle>
            <a:lvl1pPr marL="342831" marR="0" indent="-342831" algn="l" defTabSz="914217" rtl="0" eaLnBrk="1" fontAlgn="auto" latinLnBrk="0" hangingPunct="1">
              <a:lnSpc>
                <a:spcPct val="100000"/>
              </a:lnSpc>
              <a:spcBef>
                <a:spcPts val="0"/>
              </a:spcBef>
              <a:spcAft>
                <a:spcPts val="2400"/>
              </a:spcAft>
              <a:buClr>
                <a:schemeClr val="bg1"/>
              </a:buClr>
              <a:buSzTx/>
              <a:buFont typeface="Arial" pitchFamily="34" charset="0"/>
              <a:buChar char="•"/>
              <a:tabLst/>
              <a:defRPr sz="2500" baseline="0">
                <a:solidFill>
                  <a:schemeClr val="bg1"/>
                </a:solidFill>
                <a:latin typeface="Arial" pitchFamily="34" charset="0"/>
                <a:cs typeface="Arial" pitchFamily="34" charset="0"/>
              </a:defRPr>
            </a:lvl1pPr>
            <a:lvl2pPr marL="647870" indent="-285693">
              <a:lnSpc>
                <a:spcPct val="100000"/>
              </a:lnSpc>
              <a:spcBef>
                <a:spcPts val="0"/>
              </a:spcBef>
              <a:spcAft>
                <a:spcPts val="1200"/>
              </a:spcAft>
              <a:buClr>
                <a:srgbClr val="412D5E"/>
              </a:buClr>
              <a:buFont typeface="Arial" panose="020B0604020202020204" pitchFamily="34" charset="0"/>
              <a:buChar char="-"/>
              <a:defRPr sz="1700" b="0">
                <a:solidFill>
                  <a:schemeClr val="bg1"/>
                </a:solidFill>
                <a:latin typeface="+mj-lt"/>
                <a:cs typeface="Arial" pitchFamily="34" charset="0"/>
              </a:defRPr>
            </a:lvl2pPr>
            <a:lvl3pPr marL="1079784">
              <a:lnSpc>
                <a:spcPct val="100000"/>
              </a:lnSpc>
              <a:spcBef>
                <a:spcPts val="600"/>
              </a:spcBef>
              <a:spcAft>
                <a:spcPts val="600"/>
              </a:spcAft>
              <a:buClr>
                <a:srgbClr val="412D5E"/>
              </a:buClr>
              <a:defRPr sz="1400" b="0" cap="none" baseline="0">
                <a:solidFill>
                  <a:schemeClr val="bg1"/>
                </a:solidFill>
                <a:latin typeface="Arial" pitchFamily="34" charset="0"/>
                <a:cs typeface="Arial" pitchFamily="34" charset="0"/>
              </a:defRPr>
            </a:lvl3pPr>
            <a:lvl4pPr>
              <a:defRPr sz="1800">
                <a:solidFill>
                  <a:srgbClr val="41315E"/>
                </a:solidFill>
                <a:latin typeface="+mj-lt"/>
              </a:defRPr>
            </a:lvl4pPr>
            <a:lvl5pPr>
              <a:defRPr sz="1800">
                <a:solidFill>
                  <a:srgbClr val="41315E"/>
                </a:solidFill>
                <a:latin typeface="+mj-lt"/>
              </a:defRPr>
            </a:lvl5pPr>
          </a:lstStyle>
          <a:p>
            <a:pPr lvl="0"/>
            <a:r>
              <a:rPr lang="en-US" dirty="0"/>
              <a:t>Large Short Bullet Points</a:t>
            </a:r>
          </a:p>
          <a:p>
            <a:pPr marL="342831" marR="0" lvl="0" indent="-342831" algn="l" defTabSz="914217" rtl="0" eaLnBrk="1" fontAlgn="auto" latinLnBrk="0" hangingPunct="1">
              <a:lnSpc>
                <a:spcPct val="100000"/>
              </a:lnSpc>
              <a:spcBef>
                <a:spcPts val="0"/>
              </a:spcBef>
              <a:spcAft>
                <a:spcPts val="2400"/>
              </a:spcAft>
              <a:buClr>
                <a:schemeClr val="bg1"/>
              </a:buClr>
              <a:buSzTx/>
              <a:buFont typeface="Arial" pitchFamily="34" charset="0"/>
              <a:buChar char="•"/>
              <a:tabLst/>
              <a:defRPr/>
            </a:pPr>
            <a:r>
              <a:rPr lang="en-US" dirty="0"/>
              <a:t>Large Short Bullet Points</a:t>
            </a:r>
          </a:p>
          <a:p>
            <a:pPr marL="342831" marR="0" lvl="0" indent="-342831" algn="l" defTabSz="914217" rtl="0" eaLnBrk="1" fontAlgn="auto" latinLnBrk="0" hangingPunct="1">
              <a:lnSpc>
                <a:spcPct val="100000"/>
              </a:lnSpc>
              <a:spcBef>
                <a:spcPts val="0"/>
              </a:spcBef>
              <a:spcAft>
                <a:spcPts val="2400"/>
              </a:spcAft>
              <a:buClr>
                <a:schemeClr val="bg1"/>
              </a:buClr>
              <a:buSzTx/>
              <a:buFont typeface="Arial" pitchFamily="34" charset="0"/>
              <a:buChar char="•"/>
              <a:tabLst/>
              <a:defRPr/>
            </a:pPr>
            <a:r>
              <a:rPr lang="en-US" dirty="0"/>
              <a:t>Large Short Bullet Points</a:t>
            </a:r>
          </a:p>
          <a:p>
            <a:pPr marL="342831" marR="0" lvl="0" indent="-342831" algn="l" defTabSz="914217" rtl="0" eaLnBrk="1" fontAlgn="auto" latinLnBrk="0" hangingPunct="1">
              <a:lnSpc>
                <a:spcPct val="100000"/>
              </a:lnSpc>
              <a:spcBef>
                <a:spcPts val="0"/>
              </a:spcBef>
              <a:spcAft>
                <a:spcPts val="2400"/>
              </a:spcAft>
              <a:buClr>
                <a:schemeClr val="bg1"/>
              </a:buClr>
              <a:buSzTx/>
              <a:buFont typeface="Arial" pitchFamily="34" charset="0"/>
              <a:buChar char="•"/>
              <a:tabLst/>
              <a:defRPr/>
            </a:pPr>
            <a:r>
              <a:rPr lang="en-US" dirty="0"/>
              <a:t>Large Short Bullet Points</a:t>
            </a:r>
          </a:p>
          <a:p>
            <a:pPr lvl="0"/>
            <a:endParaRPr lang="en-US" dirty="0"/>
          </a:p>
          <a:p>
            <a:pPr lvl="0"/>
            <a:endParaRPr lang="en-US" dirty="0"/>
          </a:p>
          <a:p>
            <a:pPr lvl="0"/>
            <a:endParaRPr lang="en-US" dirty="0"/>
          </a:p>
        </p:txBody>
      </p:sp>
      <p:pic>
        <p:nvPicPr>
          <p:cNvPr id="4" name="Picture 3" descr="Burness_Paull_White_EPS_RGB.png"/>
          <p:cNvPicPr>
            <a:picLocks noChangeAspect="1"/>
          </p:cNvPicPr>
          <p:nvPr userDrawn="1"/>
        </p:nvPicPr>
        <p:blipFill>
          <a:blip r:embed="rId2" cstate="print"/>
          <a:stretch>
            <a:fillRect/>
          </a:stretch>
        </p:blipFill>
        <p:spPr>
          <a:xfrm>
            <a:off x="9035587" y="399735"/>
            <a:ext cx="2629032" cy="509568"/>
          </a:xfrm>
          <a:prstGeom prst="rect">
            <a:avLst/>
          </a:prstGeom>
        </p:spPr>
      </p:pic>
    </p:spTree>
    <p:extLst>
      <p:ext uri="{BB962C8B-B14F-4D97-AF65-F5344CB8AC3E}">
        <p14:creationId xmlns:p14="http://schemas.microsoft.com/office/powerpoint/2010/main" val="27215372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ndard Page Teal - Small Bullets">
    <p:bg>
      <p:bgPr>
        <a:solidFill>
          <a:srgbClr val="00999B"/>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15414" y="1053286"/>
            <a:ext cx="10561173" cy="791905"/>
          </a:xfrm>
          <a:prstGeom prst="rect">
            <a:avLst/>
          </a:prstGeom>
        </p:spPr>
        <p:txBody>
          <a:bodyPr lIns="0" tIns="0" rIns="0" bIns="0" anchor="b" anchorCtr="0"/>
          <a:lstStyle>
            <a:lvl1pPr algn="l">
              <a:defRPr sz="2899" b="1">
                <a:solidFill>
                  <a:schemeClr val="bg1"/>
                </a:solidFill>
                <a:latin typeface="Arial" panose="020B0604020202020204" pitchFamily="34" charset="0"/>
                <a:cs typeface="Arial" pitchFamily="34" charset="0"/>
              </a:defRPr>
            </a:lvl1pPr>
          </a:lstStyle>
          <a:p>
            <a:r>
              <a:rPr lang="en-US" dirty="0"/>
              <a:t>Page Title</a:t>
            </a:r>
            <a:endParaRPr lang="en-GB" dirty="0"/>
          </a:p>
        </p:txBody>
      </p:sp>
      <p:sp>
        <p:nvSpPr>
          <p:cNvPr id="8" name="Content Placeholder 2"/>
          <p:cNvSpPr>
            <a:spLocks noGrp="1"/>
          </p:cNvSpPr>
          <p:nvPr>
            <p:ph idx="1" hasCustomPrompt="1"/>
          </p:nvPr>
        </p:nvSpPr>
        <p:spPr>
          <a:xfrm>
            <a:off x="1103445" y="2277139"/>
            <a:ext cx="10369152" cy="4391471"/>
          </a:xfrm>
          <a:prstGeom prst="rect">
            <a:avLst/>
          </a:prstGeom>
        </p:spPr>
        <p:txBody>
          <a:bodyPr lIns="0" tIns="0" rIns="0" bIns="0">
            <a:noAutofit/>
          </a:bodyPr>
          <a:lstStyle>
            <a:lvl1pPr>
              <a:lnSpc>
                <a:spcPct val="100000"/>
              </a:lnSpc>
              <a:spcBef>
                <a:spcPts val="600"/>
              </a:spcBef>
              <a:spcAft>
                <a:spcPts val="600"/>
              </a:spcAft>
              <a:buClr>
                <a:schemeClr val="bg1"/>
              </a:buClr>
              <a:defRPr sz="1800" baseline="0">
                <a:solidFill>
                  <a:schemeClr val="bg1"/>
                </a:solidFill>
                <a:latin typeface="Arial" pitchFamily="34" charset="0"/>
                <a:cs typeface="Arial" pitchFamily="34" charset="0"/>
              </a:defRPr>
            </a:lvl1pPr>
            <a:lvl2pPr marL="647870" indent="-285693">
              <a:lnSpc>
                <a:spcPct val="100000"/>
              </a:lnSpc>
              <a:spcBef>
                <a:spcPts val="600"/>
              </a:spcBef>
              <a:spcAft>
                <a:spcPts val="400"/>
              </a:spcAft>
              <a:buClr>
                <a:schemeClr val="bg1"/>
              </a:buClr>
              <a:buFont typeface="Arial" panose="020B0604020202020204" pitchFamily="34" charset="0"/>
              <a:buChar char="-"/>
              <a:defRPr sz="1800" b="0">
                <a:solidFill>
                  <a:schemeClr val="bg1"/>
                </a:solidFill>
                <a:latin typeface="+mj-lt"/>
                <a:cs typeface="Arial" pitchFamily="34" charset="0"/>
              </a:defRPr>
            </a:lvl2pPr>
            <a:lvl3pPr marL="1079784">
              <a:lnSpc>
                <a:spcPct val="100000"/>
              </a:lnSpc>
              <a:spcBef>
                <a:spcPts val="600"/>
              </a:spcBef>
              <a:spcAft>
                <a:spcPts val="600"/>
              </a:spcAft>
              <a:buClr>
                <a:schemeClr val="bg1"/>
              </a:buClr>
              <a:defRPr sz="1500" b="0" cap="none" baseline="0">
                <a:solidFill>
                  <a:schemeClr val="bg1"/>
                </a:solidFill>
                <a:latin typeface="Arial" pitchFamily="34" charset="0"/>
                <a:cs typeface="Arial" pitchFamily="34" charset="0"/>
              </a:defRPr>
            </a:lvl3pPr>
            <a:lvl4pPr marL="1529694" indent="-269946">
              <a:spcBef>
                <a:spcPts val="600"/>
              </a:spcBef>
              <a:buClr>
                <a:schemeClr val="bg1"/>
              </a:buClr>
              <a:buFont typeface="Courier New" panose="02070309020205020404" pitchFamily="49" charset="0"/>
              <a:buChar char="&gt;"/>
              <a:defRPr sz="1500">
                <a:solidFill>
                  <a:schemeClr val="bg1"/>
                </a:solidFill>
                <a:latin typeface="+mj-lt"/>
              </a:defRPr>
            </a:lvl4pPr>
            <a:lvl5pPr>
              <a:defRPr sz="1800">
                <a:solidFill>
                  <a:srgbClr val="41315E"/>
                </a:solidFill>
                <a:latin typeface="+mj-lt"/>
              </a:defRPr>
            </a:lvl5pPr>
          </a:lstStyle>
          <a:p>
            <a:pPr lvl="0"/>
            <a:r>
              <a:rPr lang="en-US" dirty="0"/>
              <a:t>Small detailed bullets first level</a:t>
            </a:r>
          </a:p>
          <a:p>
            <a:pPr lvl="1"/>
            <a:r>
              <a:rPr lang="en-US" dirty="0"/>
              <a:t>Second level</a:t>
            </a:r>
          </a:p>
          <a:p>
            <a:pPr lvl="2"/>
            <a:r>
              <a:rPr lang="en-US" dirty="0"/>
              <a:t>Third level</a:t>
            </a:r>
          </a:p>
          <a:p>
            <a:pPr lvl="3"/>
            <a:r>
              <a:rPr lang="en-US" dirty="0"/>
              <a:t>Fourth Level</a:t>
            </a:r>
          </a:p>
          <a:p>
            <a:pPr lvl="2"/>
            <a:endParaRPr lang="en-US" dirty="0"/>
          </a:p>
        </p:txBody>
      </p:sp>
      <p:pic>
        <p:nvPicPr>
          <p:cNvPr id="4" name="Picture 3" descr="Burness_Paull_White_EPS_RGB.png"/>
          <p:cNvPicPr>
            <a:picLocks noChangeAspect="1"/>
          </p:cNvPicPr>
          <p:nvPr userDrawn="1"/>
        </p:nvPicPr>
        <p:blipFill>
          <a:blip r:embed="rId2" cstate="print"/>
          <a:stretch>
            <a:fillRect/>
          </a:stretch>
        </p:blipFill>
        <p:spPr>
          <a:xfrm>
            <a:off x="9035587" y="399735"/>
            <a:ext cx="2629032" cy="509568"/>
          </a:xfrm>
          <a:prstGeom prst="rect">
            <a:avLst/>
          </a:prstGeom>
        </p:spPr>
      </p:pic>
    </p:spTree>
    <p:extLst>
      <p:ext uri="{BB962C8B-B14F-4D97-AF65-F5344CB8AC3E}">
        <p14:creationId xmlns:p14="http://schemas.microsoft.com/office/powerpoint/2010/main" val="26987145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ndard Page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15414" y="1120248"/>
            <a:ext cx="10561173" cy="868926"/>
          </a:xfrm>
          <a:prstGeom prst="rect">
            <a:avLst/>
          </a:prstGeom>
        </p:spPr>
        <p:txBody>
          <a:bodyPr lIns="0" tIns="0" rIns="0" bIns="0" anchor="b" anchorCtr="0"/>
          <a:lstStyle>
            <a:lvl1pPr algn="l">
              <a:defRPr sz="2899" b="1">
                <a:solidFill>
                  <a:srgbClr val="412D5E"/>
                </a:solidFill>
                <a:latin typeface="Arial" panose="020B0604020202020204" pitchFamily="34" charset="0"/>
                <a:cs typeface="Arial" pitchFamily="34" charset="0"/>
              </a:defRPr>
            </a:lvl1pPr>
          </a:lstStyle>
          <a:p>
            <a:r>
              <a:rPr lang="en-US" dirty="0"/>
              <a:t>Page Title</a:t>
            </a:r>
            <a:endParaRPr lang="en-GB" dirty="0"/>
          </a:p>
        </p:txBody>
      </p:sp>
      <p:sp>
        <p:nvSpPr>
          <p:cNvPr id="8" name="Content Placeholder 2"/>
          <p:cNvSpPr>
            <a:spLocks noGrp="1"/>
          </p:cNvSpPr>
          <p:nvPr>
            <p:ph idx="1" hasCustomPrompt="1"/>
          </p:nvPr>
        </p:nvSpPr>
        <p:spPr>
          <a:xfrm>
            <a:off x="1103446" y="2272110"/>
            <a:ext cx="10273141" cy="4252518"/>
          </a:xfrm>
          <a:prstGeom prst="rect">
            <a:avLst/>
          </a:prstGeom>
        </p:spPr>
        <p:txBody>
          <a:bodyPr lIns="0" tIns="0" rIns="0" bIns="0">
            <a:noAutofit/>
          </a:bodyPr>
          <a:lstStyle>
            <a:lvl1pPr>
              <a:lnSpc>
                <a:spcPct val="100000"/>
              </a:lnSpc>
              <a:spcBef>
                <a:spcPts val="0"/>
              </a:spcBef>
              <a:spcAft>
                <a:spcPts val="1200"/>
              </a:spcAft>
              <a:buClr>
                <a:srgbClr val="00999B"/>
              </a:buClr>
              <a:defRPr sz="2300" baseline="0">
                <a:solidFill>
                  <a:srgbClr val="412D5E"/>
                </a:solidFill>
                <a:latin typeface="Arial" pitchFamily="34" charset="0"/>
                <a:cs typeface="Arial" pitchFamily="34" charset="0"/>
              </a:defRPr>
            </a:lvl1pPr>
            <a:lvl2pPr marL="647870" indent="-285693">
              <a:lnSpc>
                <a:spcPct val="100000"/>
              </a:lnSpc>
              <a:spcBef>
                <a:spcPts val="600"/>
              </a:spcBef>
              <a:spcAft>
                <a:spcPts val="400"/>
              </a:spcAft>
              <a:buClr>
                <a:srgbClr val="00999B"/>
              </a:buClr>
              <a:buFont typeface="Arial" panose="020B0604020202020204" pitchFamily="34" charset="0"/>
              <a:buChar char="-"/>
              <a:defRPr sz="2100" b="0">
                <a:solidFill>
                  <a:srgbClr val="412D5E"/>
                </a:solidFill>
                <a:latin typeface="+mj-lt"/>
                <a:cs typeface="Arial" pitchFamily="34" charset="0"/>
              </a:defRPr>
            </a:lvl2pPr>
            <a:lvl3pPr marL="1079784">
              <a:lnSpc>
                <a:spcPct val="100000"/>
              </a:lnSpc>
              <a:spcBef>
                <a:spcPts val="600"/>
              </a:spcBef>
              <a:spcAft>
                <a:spcPts val="600"/>
              </a:spcAft>
              <a:buClr>
                <a:srgbClr val="00999B"/>
              </a:buClr>
              <a:defRPr sz="1800" b="0" cap="none" baseline="0">
                <a:solidFill>
                  <a:srgbClr val="412D5E"/>
                </a:solidFill>
                <a:latin typeface="Arial" pitchFamily="34" charset="0"/>
                <a:cs typeface="Arial" pitchFamily="34" charset="0"/>
              </a:defRPr>
            </a:lvl3pPr>
            <a:lvl4pPr marL="1523695" indent="-268234">
              <a:spcBef>
                <a:spcPts val="600"/>
              </a:spcBef>
              <a:buClr>
                <a:srgbClr val="00999B"/>
              </a:buClr>
              <a:buFont typeface="Courier New" panose="02070309020205020404" pitchFamily="49" charset="0"/>
              <a:buChar char="&gt;"/>
              <a:defRPr sz="1600">
                <a:solidFill>
                  <a:srgbClr val="412D5E"/>
                </a:solidFill>
                <a:latin typeface="+mj-lt"/>
              </a:defRPr>
            </a:lvl4pPr>
            <a:lvl5pPr>
              <a:defRPr sz="1800">
                <a:solidFill>
                  <a:srgbClr val="41315E"/>
                </a:solidFill>
                <a:latin typeface="+mj-lt"/>
              </a:defRPr>
            </a:lvl5pPr>
          </a:lstStyle>
          <a:p>
            <a:pPr lvl="0"/>
            <a:r>
              <a:rPr lang="en-US" dirty="0"/>
              <a:t>Bullets first level</a:t>
            </a:r>
          </a:p>
          <a:p>
            <a:pPr lvl="1"/>
            <a:r>
              <a:rPr lang="en-US" dirty="0"/>
              <a:t>Second level</a:t>
            </a:r>
          </a:p>
          <a:p>
            <a:pPr lvl="2"/>
            <a:r>
              <a:rPr lang="en-US" dirty="0"/>
              <a:t>Third level</a:t>
            </a:r>
          </a:p>
          <a:p>
            <a:pPr lvl="3"/>
            <a:r>
              <a:rPr lang="en-US" dirty="0"/>
              <a:t>Fourth Level</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35773" y="399735"/>
            <a:ext cx="2628659" cy="509568"/>
          </a:xfrm>
          <a:prstGeom prst="rect">
            <a:avLst/>
          </a:prstGeom>
        </p:spPr>
      </p:pic>
    </p:spTree>
    <p:extLst>
      <p:ext uri="{BB962C8B-B14F-4D97-AF65-F5344CB8AC3E}">
        <p14:creationId xmlns:p14="http://schemas.microsoft.com/office/powerpoint/2010/main" val="13956160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ndard Page White - Large Bullets">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15414" y="1120248"/>
            <a:ext cx="10561173" cy="868926"/>
          </a:xfrm>
          <a:prstGeom prst="rect">
            <a:avLst/>
          </a:prstGeom>
        </p:spPr>
        <p:txBody>
          <a:bodyPr lIns="0" tIns="0" rIns="0" bIns="0" anchor="b" anchorCtr="0"/>
          <a:lstStyle>
            <a:lvl1pPr algn="l">
              <a:defRPr sz="2899" b="1">
                <a:solidFill>
                  <a:srgbClr val="412D5E"/>
                </a:solidFill>
                <a:latin typeface="Arial" panose="020B0604020202020204" pitchFamily="34" charset="0"/>
                <a:cs typeface="Arial" pitchFamily="34" charset="0"/>
              </a:defRPr>
            </a:lvl1pPr>
          </a:lstStyle>
          <a:p>
            <a:r>
              <a:rPr lang="en-US" dirty="0"/>
              <a:t>Page Title</a:t>
            </a:r>
            <a:endParaRPr lang="en-GB" dirty="0"/>
          </a:p>
        </p:txBody>
      </p:sp>
      <p:sp>
        <p:nvSpPr>
          <p:cNvPr id="8" name="Content Placeholder 2"/>
          <p:cNvSpPr>
            <a:spLocks noGrp="1"/>
          </p:cNvSpPr>
          <p:nvPr>
            <p:ph idx="1" hasCustomPrompt="1"/>
          </p:nvPr>
        </p:nvSpPr>
        <p:spPr>
          <a:xfrm>
            <a:off x="1103446" y="2421121"/>
            <a:ext cx="10273141" cy="3887532"/>
          </a:xfrm>
          <a:prstGeom prst="rect">
            <a:avLst/>
          </a:prstGeom>
        </p:spPr>
        <p:txBody>
          <a:bodyPr lIns="0" tIns="0" rIns="0" bIns="0">
            <a:noAutofit/>
          </a:bodyPr>
          <a:lstStyle>
            <a:lvl1pPr marL="342831" marR="0" indent="-342831" algn="l" defTabSz="914217" rtl="0" eaLnBrk="1" fontAlgn="auto" latinLnBrk="0" hangingPunct="1">
              <a:lnSpc>
                <a:spcPct val="100000"/>
              </a:lnSpc>
              <a:spcBef>
                <a:spcPts val="0"/>
              </a:spcBef>
              <a:spcAft>
                <a:spcPts val="2400"/>
              </a:spcAft>
              <a:buClr>
                <a:srgbClr val="00999B"/>
              </a:buClr>
              <a:buSzTx/>
              <a:buFont typeface="Arial" pitchFamily="34" charset="0"/>
              <a:buChar char="•"/>
              <a:tabLst/>
              <a:defRPr sz="2500" baseline="0">
                <a:solidFill>
                  <a:srgbClr val="412D5E"/>
                </a:solidFill>
                <a:latin typeface="Arial" pitchFamily="34" charset="0"/>
                <a:cs typeface="Arial" pitchFamily="34" charset="0"/>
              </a:defRPr>
            </a:lvl1pPr>
            <a:lvl2pPr marL="647870" indent="-285693">
              <a:lnSpc>
                <a:spcPct val="100000"/>
              </a:lnSpc>
              <a:spcBef>
                <a:spcPts val="0"/>
              </a:spcBef>
              <a:spcAft>
                <a:spcPts val="1200"/>
              </a:spcAft>
              <a:buClr>
                <a:srgbClr val="00999B"/>
              </a:buClr>
              <a:buFont typeface="Arial" panose="020B0604020202020204" pitchFamily="34" charset="0"/>
              <a:buChar char="-"/>
              <a:defRPr sz="1700" b="0">
                <a:solidFill>
                  <a:srgbClr val="412D5E"/>
                </a:solidFill>
                <a:latin typeface="+mj-lt"/>
                <a:cs typeface="Arial" pitchFamily="34" charset="0"/>
              </a:defRPr>
            </a:lvl2pPr>
            <a:lvl3pPr marL="1079784">
              <a:lnSpc>
                <a:spcPct val="100000"/>
              </a:lnSpc>
              <a:spcBef>
                <a:spcPts val="600"/>
              </a:spcBef>
              <a:spcAft>
                <a:spcPts val="600"/>
              </a:spcAft>
              <a:buClr>
                <a:srgbClr val="00999B"/>
              </a:buClr>
              <a:defRPr sz="1400" b="0" cap="none" baseline="0">
                <a:solidFill>
                  <a:srgbClr val="412D5E"/>
                </a:solidFill>
                <a:latin typeface="Arial" pitchFamily="34" charset="0"/>
                <a:cs typeface="Arial" pitchFamily="34" charset="0"/>
              </a:defRPr>
            </a:lvl3pPr>
            <a:lvl4pPr>
              <a:defRPr sz="1800">
                <a:solidFill>
                  <a:srgbClr val="41315E"/>
                </a:solidFill>
                <a:latin typeface="+mj-lt"/>
              </a:defRPr>
            </a:lvl4pPr>
            <a:lvl5pPr>
              <a:defRPr sz="1800">
                <a:solidFill>
                  <a:srgbClr val="41315E"/>
                </a:solidFill>
                <a:latin typeface="+mj-lt"/>
              </a:defRPr>
            </a:lvl5pPr>
          </a:lstStyle>
          <a:p>
            <a:pPr lvl="0"/>
            <a:r>
              <a:rPr lang="en-US" dirty="0"/>
              <a:t>Large Short Bullet Points</a:t>
            </a:r>
          </a:p>
          <a:p>
            <a:pPr lvl="0"/>
            <a:r>
              <a:rPr lang="en-US" dirty="0"/>
              <a:t>Large Short Bullet Points</a:t>
            </a:r>
          </a:p>
          <a:p>
            <a:pPr marL="342831" marR="0" lvl="0" indent="-342831" algn="l" defTabSz="914217" rtl="0" eaLnBrk="1" fontAlgn="auto" latinLnBrk="0" hangingPunct="1">
              <a:lnSpc>
                <a:spcPct val="100000"/>
              </a:lnSpc>
              <a:spcBef>
                <a:spcPts val="0"/>
              </a:spcBef>
              <a:spcAft>
                <a:spcPts val="2400"/>
              </a:spcAft>
              <a:buClr>
                <a:srgbClr val="00999B"/>
              </a:buClr>
              <a:buSzTx/>
              <a:buFont typeface="Arial" pitchFamily="34" charset="0"/>
              <a:buChar char="•"/>
              <a:tabLst/>
              <a:defRPr/>
            </a:pPr>
            <a:r>
              <a:rPr lang="en-US" dirty="0"/>
              <a:t>Large Short Bullet Points</a:t>
            </a:r>
          </a:p>
          <a:p>
            <a:pPr marL="342831" marR="0" lvl="0" indent="-342831" algn="l" defTabSz="914217" rtl="0" eaLnBrk="1" fontAlgn="auto" latinLnBrk="0" hangingPunct="1">
              <a:lnSpc>
                <a:spcPct val="100000"/>
              </a:lnSpc>
              <a:spcBef>
                <a:spcPts val="0"/>
              </a:spcBef>
              <a:spcAft>
                <a:spcPts val="2400"/>
              </a:spcAft>
              <a:buClr>
                <a:srgbClr val="00999B"/>
              </a:buClr>
              <a:buSzTx/>
              <a:buFont typeface="Arial" pitchFamily="34" charset="0"/>
              <a:buChar char="•"/>
              <a:tabLst/>
              <a:defRPr/>
            </a:pPr>
            <a:r>
              <a:rPr lang="en-US" dirty="0"/>
              <a:t>Large Short Bullet Points</a:t>
            </a:r>
          </a:p>
          <a:p>
            <a:pPr marL="342831" marR="0" lvl="0" indent="-342831" algn="l" defTabSz="914217" rtl="0" eaLnBrk="1" fontAlgn="auto" latinLnBrk="0" hangingPunct="1">
              <a:lnSpc>
                <a:spcPct val="100000"/>
              </a:lnSpc>
              <a:spcBef>
                <a:spcPts val="0"/>
              </a:spcBef>
              <a:spcAft>
                <a:spcPts val="2400"/>
              </a:spcAft>
              <a:buClr>
                <a:srgbClr val="00999B"/>
              </a:buClr>
              <a:buSzTx/>
              <a:buFont typeface="Arial" pitchFamily="34" charset="0"/>
              <a:buChar char="•"/>
              <a:tabLst/>
              <a:defRPr/>
            </a:pPr>
            <a:r>
              <a:rPr lang="en-US" dirty="0"/>
              <a:t>Large Short Bullet Points</a:t>
            </a:r>
          </a:p>
          <a:p>
            <a:pPr marL="342831" marR="0" lvl="0" indent="-342831" algn="l" defTabSz="914217" rtl="0" eaLnBrk="1" fontAlgn="auto" latinLnBrk="0" hangingPunct="1">
              <a:lnSpc>
                <a:spcPct val="100000"/>
              </a:lnSpc>
              <a:spcBef>
                <a:spcPts val="0"/>
              </a:spcBef>
              <a:spcAft>
                <a:spcPts val="2400"/>
              </a:spcAft>
              <a:buClr>
                <a:srgbClr val="00999B"/>
              </a:buClr>
              <a:buSzTx/>
              <a:buFont typeface="Arial" pitchFamily="34" charset="0"/>
              <a:buChar char="•"/>
              <a:tabLst/>
              <a:defRPr/>
            </a:pPr>
            <a:r>
              <a:rPr lang="en-US" dirty="0"/>
              <a:t>Large Short Bullet Points</a:t>
            </a:r>
          </a:p>
          <a:p>
            <a:pPr marL="342831" marR="0" lvl="0" indent="-342831" algn="l" defTabSz="914217" rtl="0" eaLnBrk="1" fontAlgn="auto" latinLnBrk="0" hangingPunct="1">
              <a:lnSpc>
                <a:spcPct val="100000"/>
              </a:lnSpc>
              <a:spcBef>
                <a:spcPts val="0"/>
              </a:spcBef>
              <a:spcAft>
                <a:spcPts val="2400"/>
              </a:spcAft>
              <a:buClr>
                <a:srgbClr val="00999B"/>
              </a:buClr>
              <a:buSzTx/>
              <a:buFont typeface="Arial" pitchFamily="34" charset="0"/>
              <a:buChar char="•"/>
              <a:tabLst/>
              <a:defRPr/>
            </a:pPr>
            <a:endParaRPr lang="en-US" dirty="0"/>
          </a:p>
          <a:p>
            <a:pPr lvl="0"/>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35773" y="399735"/>
            <a:ext cx="2628659" cy="509568"/>
          </a:xfrm>
          <a:prstGeom prst="rect">
            <a:avLst/>
          </a:prstGeom>
        </p:spPr>
      </p:pic>
    </p:spTree>
    <p:extLst>
      <p:ext uri="{BB962C8B-B14F-4D97-AF65-F5344CB8AC3E}">
        <p14:creationId xmlns:p14="http://schemas.microsoft.com/office/powerpoint/2010/main" val="25444306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Page White - Small Bullet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15414" y="1197269"/>
            <a:ext cx="10561173" cy="791905"/>
          </a:xfrm>
          <a:prstGeom prst="rect">
            <a:avLst/>
          </a:prstGeom>
        </p:spPr>
        <p:txBody>
          <a:bodyPr lIns="0" tIns="0" rIns="0" bIns="0" anchor="b" anchorCtr="0"/>
          <a:lstStyle>
            <a:lvl1pPr algn="l">
              <a:defRPr sz="2899" b="1">
                <a:solidFill>
                  <a:srgbClr val="412D5E"/>
                </a:solidFill>
                <a:latin typeface="Arial" panose="020B0604020202020204" pitchFamily="34" charset="0"/>
                <a:cs typeface="Arial" pitchFamily="34" charset="0"/>
              </a:defRPr>
            </a:lvl1pPr>
          </a:lstStyle>
          <a:p>
            <a:r>
              <a:rPr lang="en-US" dirty="0"/>
              <a:t>Page Title</a:t>
            </a:r>
            <a:endParaRPr lang="en-GB" dirty="0"/>
          </a:p>
        </p:txBody>
      </p:sp>
      <p:sp>
        <p:nvSpPr>
          <p:cNvPr id="8" name="Content Placeholder 2"/>
          <p:cNvSpPr>
            <a:spLocks noGrp="1"/>
          </p:cNvSpPr>
          <p:nvPr>
            <p:ph idx="1" hasCustomPrompt="1"/>
          </p:nvPr>
        </p:nvSpPr>
        <p:spPr>
          <a:xfrm>
            <a:off x="1103445" y="2277139"/>
            <a:ext cx="10369152" cy="4391471"/>
          </a:xfrm>
          <a:prstGeom prst="rect">
            <a:avLst/>
          </a:prstGeom>
        </p:spPr>
        <p:txBody>
          <a:bodyPr lIns="0" tIns="0" rIns="0" bIns="0">
            <a:noAutofit/>
          </a:bodyPr>
          <a:lstStyle>
            <a:lvl1pPr>
              <a:lnSpc>
                <a:spcPct val="100000"/>
              </a:lnSpc>
              <a:spcBef>
                <a:spcPts val="600"/>
              </a:spcBef>
              <a:spcAft>
                <a:spcPts val="600"/>
              </a:spcAft>
              <a:buClr>
                <a:srgbClr val="00999B"/>
              </a:buClr>
              <a:defRPr sz="1800" baseline="0">
                <a:solidFill>
                  <a:srgbClr val="412D5E"/>
                </a:solidFill>
                <a:latin typeface="Arial" pitchFamily="34" charset="0"/>
                <a:cs typeface="Arial" pitchFamily="34" charset="0"/>
              </a:defRPr>
            </a:lvl1pPr>
            <a:lvl2pPr marL="647870" indent="-285693">
              <a:lnSpc>
                <a:spcPct val="100000"/>
              </a:lnSpc>
              <a:spcBef>
                <a:spcPts val="600"/>
              </a:spcBef>
              <a:spcAft>
                <a:spcPts val="400"/>
              </a:spcAft>
              <a:buClr>
                <a:srgbClr val="00999B"/>
              </a:buClr>
              <a:buFont typeface="Arial" panose="020B0604020202020204" pitchFamily="34" charset="0"/>
              <a:buChar char="-"/>
              <a:defRPr sz="1800" b="0">
                <a:solidFill>
                  <a:srgbClr val="412D5E"/>
                </a:solidFill>
                <a:latin typeface="+mj-lt"/>
                <a:cs typeface="Arial" pitchFamily="34" charset="0"/>
              </a:defRPr>
            </a:lvl2pPr>
            <a:lvl3pPr marL="1079784">
              <a:lnSpc>
                <a:spcPct val="100000"/>
              </a:lnSpc>
              <a:spcBef>
                <a:spcPts val="600"/>
              </a:spcBef>
              <a:spcAft>
                <a:spcPts val="600"/>
              </a:spcAft>
              <a:buClr>
                <a:srgbClr val="00999B"/>
              </a:buClr>
              <a:defRPr sz="1500" b="0" cap="none" baseline="0">
                <a:solidFill>
                  <a:srgbClr val="412D5E"/>
                </a:solidFill>
                <a:latin typeface="Arial" pitchFamily="34" charset="0"/>
                <a:cs typeface="Arial" pitchFamily="34" charset="0"/>
              </a:defRPr>
            </a:lvl3pPr>
            <a:lvl4pPr marL="1529694" indent="-269946">
              <a:spcBef>
                <a:spcPts val="600"/>
              </a:spcBef>
              <a:buClr>
                <a:srgbClr val="00999B"/>
              </a:buClr>
              <a:buFont typeface="Courier New" panose="02070309020205020404" pitchFamily="49" charset="0"/>
              <a:buChar char="&gt;"/>
              <a:defRPr sz="1500">
                <a:solidFill>
                  <a:srgbClr val="412D5E"/>
                </a:solidFill>
                <a:latin typeface="+mj-lt"/>
              </a:defRPr>
            </a:lvl4pPr>
            <a:lvl5pPr>
              <a:defRPr sz="1800">
                <a:solidFill>
                  <a:srgbClr val="41315E"/>
                </a:solidFill>
                <a:latin typeface="+mj-lt"/>
              </a:defRPr>
            </a:lvl5pPr>
          </a:lstStyle>
          <a:p>
            <a:pPr lvl="0"/>
            <a:r>
              <a:rPr lang="en-US" dirty="0"/>
              <a:t>Small detailed bullets first level</a:t>
            </a:r>
          </a:p>
          <a:p>
            <a:pPr lvl="1"/>
            <a:r>
              <a:rPr lang="en-US" dirty="0"/>
              <a:t>Second level</a:t>
            </a:r>
          </a:p>
          <a:p>
            <a:pPr lvl="2"/>
            <a:r>
              <a:rPr lang="en-US" dirty="0"/>
              <a:t>Third level</a:t>
            </a:r>
          </a:p>
          <a:p>
            <a:pPr lvl="3"/>
            <a:r>
              <a:rPr lang="en-US" dirty="0"/>
              <a:t>Fourth Level</a:t>
            </a:r>
          </a:p>
          <a:p>
            <a:pPr lvl="2"/>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35773" y="399735"/>
            <a:ext cx="2628659" cy="509568"/>
          </a:xfrm>
          <a:prstGeom prst="rect">
            <a:avLst/>
          </a:prstGeom>
        </p:spPr>
      </p:pic>
    </p:spTree>
    <p:extLst>
      <p:ext uri="{BB962C8B-B14F-4D97-AF65-F5344CB8AC3E}">
        <p14:creationId xmlns:p14="http://schemas.microsoft.com/office/powerpoint/2010/main" val="1545274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age Teal">
    <p:bg>
      <p:bgPr>
        <a:solidFill>
          <a:srgbClr val="00999B"/>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631504" y="2493113"/>
            <a:ext cx="8928992" cy="2015757"/>
          </a:xfrm>
          <a:prstGeom prst="rect">
            <a:avLst/>
          </a:prstGeom>
          <a:solidFill>
            <a:srgbClr val="00999B"/>
          </a:solidFill>
          <a:ln w="6350">
            <a:solidFill>
              <a:schemeClr val="bg1"/>
            </a:solidFill>
          </a:ln>
        </p:spPr>
        <p:txBody>
          <a:bodyPr lIns="288000" tIns="108000" rIns="288000" bIns="108000" anchor="ctr" anchorCtr="0">
            <a:normAutofit/>
          </a:bodyPr>
          <a:lstStyle>
            <a:lvl1pPr algn="ctr">
              <a:defRPr sz="2699" b="0" cap="all" spc="50" baseline="0">
                <a:solidFill>
                  <a:schemeClr val="bg1"/>
                </a:solidFill>
                <a:latin typeface="Arial" panose="020B0604020202020204" pitchFamily="34" charset="0"/>
                <a:cs typeface="Arial" pitchFamily="34" charset="0"/>
              </a:defRPr>
            </a:lvl1pPr>
          </a:lstStyle>
          <a:p>
            <a:r>
              <a:rPr lang="en-US" dirty="0"/>
              <a:t>A SECTION TITLE OR STATEMENT GOES HERE</a:t>
            </a:r>
            <a:endParaRPr lang="en-GB" dirty="0"/>
          </a:p>
        </p:txBody>
      </p:sp>
      <p:pic>
        <p:nvPicPr>
          <p:cNvPr id="4" name="Picture 3" descr="Burness_Paull_White_EPS_RGB.png"/>
          <p:cNvPicPr>
            <a:picLocks noChangeAspect="1"/>
          </p:cNvPicPr>
          <p:nvPr userDrawn="1"/>
        </p:nvPicPr>
        <p:blipFill>
          <a:blip r:embed="rId2" cstate="print"/>
          <a:stretch>
            <a:fillRect/>
          </a:stretch>
        </p:blipFill>
        <p:spPr>
          <a:xfrm>
            <a:off x="9035587" y="399735"/>
            <a:ext cx="2629032" cy="509568"/>
          </a:xfrm>
          <a:prstGeom prst="rect">
            <a:avLst/>
          </a:prstGeom>
        </p:spPr>
      </p:pic>
    </p:spTree>
    <p:extLst>
      <p:ext uri="{BB962C8B-B14F-4D97-AF65-F5344CB8AC3E}">
        <p14:creationId xmlns:p14="http://schemas.microsoft.com/office/powerpoint/2010/main" val="1334821144"/>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Page Purple">
    <p:bg>
      <p:bgPr>
        <a:solidFill>
          <a:srgbClr val="695A7E"/>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631504" y="2493113"/>
            <a:ext cx="8928992" cy="2015757"/>
          </a:xfrm>
          <a:prstGeom prst="rect">
            <a:avLst/>
          </a:prstGeom>
          <a:solidFill>
            <a:srgbClr val="695A7E">
              <a:alpha val="72000"/>
            </a:srgbClr>
          </a:solidFill>
          <a:ln w="6350">
            <a:solidFill>
              <a:schemeClr val="bg1"/>
            </a:solidFill>
          </a:ln>
        </p:spPr>
        <p:txBody>
          <a:bodyPr lIns="288000" tIns="108000" rIns="288000" bIns="108000" anchor="ctr" anchorCtr="0">
            <a:normAutofit/>
          </a:bodyPr>
          <a:lstStyle>
            <a:lvl1pPr algn="ctr">
              <a:defRPr sz="2699" b="0" cap="all" spc="50" baseline="0">
                <a:solidFill>
                  <a:schemeClr val="bg1"/>
                </a:solidFill>
                <a:latin typeface="Arial" panose="020B0604020202020204" pitchFamily="34" charset="0"/>
                <a:cs typeface="Arial" pitchFamily="34" charset="0"/>
              </a:defRPr>
            </a:lvl1pPr>
          </a:lstStyle>
          <a:p>
            <a:r>
              <a:rPr lang="en-US" dirty="0"/>
              <a:t>A SECTION TITLE OR STATEMENT GOES HERE</a:t>
            </a:r>
            <a:endParaRPr lang="en-GB" dirty="0"/>
          </a:p>
        </p:txBody>
      </p:sp>
      <p:pic>
        <p:nvPicPr>
          <p:cNvPr id="4" name="Picture 3" descr="Burness_Paull_White_EPS_RGB.png"/>
          <p:cNvPicPr>
            <a:picLocks noChangeAspect="1"/>
          </p:cNvPicPr>
          <p:nvPr userDrawn="1"/>
        </p:nvPicPr>
        <p:blipFill>
          <a:blip r:embed="rId2" cstate="print"/>
          <a:stretch>
            <a:fillRect/>
          </a:stretch>
        </p:blipFill>
        <p:spPr>
          <a:xfrm>
            <a:off x="9035587" y="399735"/>
            <a:ext cx="2629032" cy="509568"/>
          </a:xfrm>
          <a:prstGeom prst="rect">
            <a:avLst/>
          </a:prstGeom>
        </p:spPr>
      </p:pic>
    </p:spTree>
    <p:extLst>
      <p:ext uri="{BB962C8B-B14F-4D97-AF65-F5344CB8AC3E}">
        <p14:creationId xmlns:p14="http://schemas.microsoft.com/office/powerpoint/2010/main" val="2782005356"/>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Page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631504" y="2493113"/>
            <a:ext cx="8928992" cy="2015757"/>
          </a:xfrm>
          <a:prstGeom prst="rect">
            <a:avLst/>
          </a:prstGeom>
          <a:solidFill>
            <a:schemeClr val="bg1"/>
          </a:solidFill>
          <a:ln w="6350">
            <a:solidFill>
              <a:srgbClr val="412D5E"/>
            </a:solidFill>
          </a:ln>
        </p:spPr>
        <p:txBody>
          <a:bodyPr lIns="288000" tIns="108000" rIns="288000" bIns="108000" anchor="ctr" anchorCtr="0">
            <a:normAutofit/>
          </a:bodyPr>
          <a:lstStyle>
            <a:lvl1pPr algn="ctr">
              <a:defRPr sz="2699" b="0" cap="all" spc="50" baseline="0">
                <a:solidFill>
                  <a:srgbClr val="412D5E"/>
                </a:solidFill>
                <a:latin typeface="Arial" panose="020B0604020202020204" pitchFamily="34" charset="0"/>
                <a:cs typeface="Arial" pitchFamily="34" charset="0"/>
              </a:defRPr>
            </a:lvl1pPr>
          </a:lstStyle>
          <a:p>
            <a:r>
              <a:rPr lang="en-US" dirty="0"/>
              <a:t>A SECTION TITLE OR STATEMENT GOES HERE</a:t>
            </a:r>
            <a:endParaRPr lang="en-GB"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35773" y="399735"/>
            <a:ext cx="2628659" cy="509568"/>
          </a:xfrm>
          <a:prstGeom prst="rect">
            <a:avLst/>
          </a:prstGeom>
        </p:spPr>
      </p:pic>
    </p:spTree>
    <p:extLst>
      <p:ext uri="{BB962C8B-B14F-4D97-AF65-F5344CB8AC3E}">
        <p14:creationId xmlns:p14="http://schemas.microsoft.com/office/powerpoint/2010/main" val="2970586408"/>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2C17-4197-4EFE-9C54-5249390AB5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69880E-3C27-4E95-897A-543305258C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D998B6F-4FAD-47C0-A4E0-91D56626F25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BD90544-F702-4478-8194-8505E6A223CB}"/>
              </a:ext>
            </a:extLst>
          </p:cNvPr>
          <p:cNvSpPr>
            <a:spLocks noGrp="1"/>
          </p:cNvSpPr>
          <p:nvPr>
            <p:ph type="dt" sz="half" idx="10"/>
          </p:nvPr>
        </p:nvSpPr>
        <p:spPr/>
        <p:txBody>
          <a:bodyPr/>
          <a:lstStyle/>
          <a:p>
            <a:fld id="{0C069792-0B04-4399-89FD-AE2F29FF8EE6}" type="datetime1">
              <a:rPr lang="en-GB" smtClean="0"/>
              <a:t>05/03/2018</a:t>
            </a:fld>
            <a:endParaRPr lang="en-GB"/>
          </a:p>
        </p:txBody>
      </p:sp>
      <p:sp>
        <p:nvSpPr>
          <p:cNvPr id="6" name="Footer Placeholder 5">
            <a:extLst>
              <a:ext uri="{FF2B5EF4-FFF2-40B4-BE49-F238E27FC236}">
                <a16:creationId xmlns:a16="http://schemas.microsoft.com/office/drawing/2014/main" id="{7E7117C0-D3FB-414F-8E35-5EA7943B35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1D640FC-B342-477B-B269-57AB4015A6E7}"/>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12586436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age with log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35773" y="399735"/>
            <a:ext cx="2628659" cy="509568"/>
          </a:xfrm>
          <a:prstGeom prst="rect">
            <a:avLst/>
          </a:prstGeom>
        </p:spPr>
      </p:pic>
    </p:spTree>
    <p:extLst>
      <p:ext uri="{BB962C8B-B14F-4D97-AF65-F5344CB8AC3E}">
        <p14:creationId xmlns:p14="http://schemas.microsoft.com/office/powerpoint/2010/main" val="24255474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7053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age Teal with logo">
    <p:bg>
      <p:bgPr>
        <a:solidFill>
          <a:srgbClr val="00999B"/>
        </a:solidFill>
        <a:effectLst/>
      </p:bgPr>
    </p:bg>
    <p:spTree>
      <p:nvGrpSpPr>
        <p:cNvPr id="1" name=""/>
        <p:cNvGrpSpPr/>
        <p:nvPr/>
      </p:nvGrpSpPr>
      <p:grpSpPr>
        <a:xfrm>
          <a:off x="0" y="0"/>
          <a:ext cx="0" cy="0"/>
          <a:chOff x="0" y="0"/>
          <a:chExt cx="0" cy="0"/>
        </a:xfrm>
      </p:grpSpPr>
      <p:pic>
        <p:nvPicPr>
          <p:cNvPr id="4" name="Picture 3" descr="Burness_Paull_White_EPS_RGB.png"/>
          <p:cNvPicPr>
            <a:picLocks noChangeAspect="1"/>
          </p:cNvPicPr>
          <p:nvPr userDrawn="1"/>
        </p:nvPicPr>
        <p:blipFill>
          <a:blip r:embed="rId2" cstate="print"/>
          <a:stretch>
            <a:fillRect/>
          </a:stretch>
        </p:blipFill>
        <p:spPr>
          <a:xfrm>
            <a:off x="9035587" y="399735"/>
            <a:ext cx="2629032" cy="509568"/>
          </a:xfrm>
          <a:prstGeom prst="rect">
            <a:avLst/>
          </a:prstGeom>
        </p:spPr>
      </p:pic>
    </p:spTree>
    <p:extLst>
      <p:ext uri="{BB962C8B-B14F-4D97-AF65-F5344CB8AC3E}">
        <p14:creationId xmlns:p14="http://schemas.microsoft.com/office/powerpoint/2010/main" val="3121692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age Teal">
    <p:bg>
      <p:bgPr>
        <a:solidFill>
          <a:srgbClr val="0099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0491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age Teal with logo">
    <p:bg>
      <p:bgPr>
        <a:solidFill>
          <a:srgbClr val="695A7E"/>
        </a:solidFill>
        <a:effectLst/>
      </p:bgPr>
    </p:bg>
    <p:spTree>
      <p:nvGrpSpPr>
        <p:cNvPr id="1" name=""/>
        <p:cNvGrpSpPr/>
        <p:nvPr/>
      </p:nvGrpSpPr>
      <p:grpSpPr>
        <a:xfrm>
          <a:off x="0" y="0"/>
          <a:ext cx="0" cy="0"/>
          <a:chOff x="0" y="0"/>
          <a:chExt cx="0" cy="0"/>
        </a:xfrm>
      </p:grpSpPr>
      <p:pic>
        <p:nvPicPr>
          <p:cNvPr id="4" name="Picture 3" descr="Burness_Paull_White_EPS_RGB.png"/>
          <p:cNvPicPr>
            <a:picLocks noChangeAspect="1"/>
          </p:cNvPicPr>
          <p:nvPr userDrawn="1"/>
        </p:nvPicPr>
        <p:blipFill>
          <a:blip r:embed="rId2" cstate="print"/>
          <a:stretch>
            <a:fillRect/>
          </a:stretch>
        </p:blipFill>
        <p:spPr>
          <a:xfrm>
            <a:off x="9035587" y="399735"/>
            <a:ext cx="2629032" cy="509568"/>
          </a:xfrm>
          <a:prstGeom prst="rect">
            <a:avLst/>
          </a:prstGeom>
        </p:spPr>
      </p:pic>
    </p:spTree>
    <p:extLst>
      <p:ext uri="{BB962C8B-B14F-4D97-AF65-F5344CB8AC3E}">
        <p14:creationId xmlns:p14="http://schemas.microsoft.com/office/powerpoint/2010/main" val="309842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age Teal">
    <p:bg>
      <p:bgPr>
        <a:solidFill>
          <a:srgbClr val="695A7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7261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act Page - SIngle">
    <p:bg>
      <p:bgPr>
        <a:solidFill>
          <a:srgbClr val="412D5E"/>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775520" y="2645542"/>
            <a:ext cx="8640960" cy="431948"/>
          </a:xfrm>
          <a:prstGeom prst="rect">
            <a:avLst/>
          </a:prstGeom>
          <a:solidFill>
            <a:srgbClr val="412D5E">
              <a:alpha val="72000"/>
            </a:srgbClr>
          </a:solidFill>
          <a:ln w="6350">
            <a:noFill/>
          </a:ln>
        </p:spPr>
        <p:txBody>
          <a:bodyPr lIns="288000" tIns="108000" rIns="288000" bIns="0" anchor="b" anchorCtr="0">
            <a:noAutofit/>
          </a:bodyPr>
          <a:lstStyle>
            <a:lvl1pPr algn="ctr">
              <a:defRPr sz="2699" b="1" cap="none" spc="50" baseline="0">
                <a:solidFill>
                  <a:schemeClr val="bg1"/>
                </a:solidFill>
                <a:latin typeface="Arial" panose="020B0604020202020204" pitchFamily="34" charset="0"/>
                <a:cs typeface="Arial" pitchFamily="34" charset="0"/>
              </a:defRPr>
            </a:lvl1pPr>
          </a:lstStyle>
          <a:p>
            <a:r>
              <a:rPr lang="en-US" dirty="0"/>
              <a:t>Name Here</a:t>
            </a:r>
            <a:endParaRPr lang="en-GB" dirty="0"/>
          </a:p>
        </p:txBody>
      </p:sp>
      <p:pic>
        <p:nvPicPr>
          <p:cNvPr id="4" name="Picture 3" descr="Burness_Paull_White_EPS_RGB.png"/>
          <p:cNvPicPr>
            <a:picLocks noChangeAspect="1"/>
          </p:cNvPicPr>
          <p:nvPr userDrawn="1"/>
        </p:nvPicPr>
        <p:blipFill>
          <a:blip r:embed="rId2" cstate="print"/>
          <a:stretch>
            <a:fillRect/>
          </a:stretch>
        </p:blipFill>
        <p:spPr>
          <a:xfrm>
            <a:off x="4655840" y="975666"/>
            <a:ext cx="2629032" cy="509568"/>
          </a:xfrm>
          <a:prstGeom prst="rect">
            <a:avLst/>
          </a:prstGeom>
        </p:spPr>
      </p:pic>
      <p:sp>
        <p:nvSpPr>
          <p:cNvPr id="2" name="Rectangle 1"/>
          <p:cNvSpPr/>
          <p:nvPr userDrawn="1"/>
        </p:nvSpPr>
        <p:spPr>
          <a:xfrm>
            <a:off x="1631504" y="2349131"/>
            <a:ext cx="8928992" cy="1466557"/>
          </a:xfrm>
          <a:prstGeom prst="rect">
            <a:avLst/>
          </a:prstGeom>
          <a:noFill/>
          <a:ln w="6350">
            <a:solidFill>
              <a:schemeClr val="bg1">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 name="Text Placeholder 2"/>
          <p:cNvSpPr>
            <a:spLocks noGrp="1"/>
          </p:cNvSpPr>
          <p:nvPr>
            <p:ph type="body" sz="quarter" idx="16" hasCustomPrompt="1"/>
          </p:nvPr>
        </p:nvSpPr>
        <p:spPr>
          <a:xfrm>
            <a:off x="1775520" y="3204707"/>
            <a:ext cx="8640960" cy="376723"/>
          </a:xfrm>
          <a:prstGeom prst="rect">
            <a:avLst/>
          </a:prstGeom>
        </p:spPr>
        <p:txBody>
          <a:bodyPr tIns="0"/>
          <a:lstStyle>
            <a:lvl1pPr marL="0" indent="0" algn="ctr">
              <a:lnSpc>
                <a:spcPct val="100000"/>
              </a:lnSpc>
              <a:spcBef>
                <a:spcPts val="0"/>
              </a:spcBef>
              <a:buNone/>
              <a:defRPr sz="1700" cap="all" spc="100" baseline="0">
                <a:solidFill>
                  <a:schemeClr val="bg1"/>
                </a:solidFill>
              </a:defRPr>
            </a:lvl1pPr>
          </a:lstStyle>
          <a:p>
            <a:pPr lvl="0"/>
            <a:r>
              <a:rPr lang="en-GB" dirty="0"/>
              <a:t>Title</a:t>
            </a:r>
          </a:p>
        </p:txBody>
      </p:sp>
      <p:sp>
        <p:nvSpPr>
          <p:cNvPr id="6" name="Text Placeholder 17"/>
          <p:cNvSpPr>
            <a:spLocks noGrp="1"/>
          </p:cNvSpPr>
          <p:nvPr>
            <p:ph type="body" sz="quarter" idx="15" hasCustomPrompt="1"/>
          </p:nvPr>
        </p:nvSpPr>
        <p:spPr>
          <a:xfrm>
            <a:off x="1631504" y="4292897"/>
            <a:ext cx="8928992" cy="914539"/>
          </a:xfrm>
          <a:prstGeom prst="rect">
            <a:avLst/>
          </a:prstGeom>
        </p:spPr>
        <p:txBody>
          <a:bodyPr lIns="0" tIns="0" rIns="0" bIns="0">
            <a:normAutofit/>
          </a:bodyPr>
          <a:lstStyle>
            <a:lvl1pPr marL="0" indent="0" algn="ctr">
              <a:lnSpc>
                <a:spcPts val="2200"/>
              </a:lnSpc>
              <a:spcBef>
                <a:spcPts val="0"/>
              </a:spcBef>
              <a:buNone/>
              <a:defRPr sz="1500" spc="100" baseline="0">
                <a:solidFill>
                  <a:srgbClr val="5EC2C0"/>
                </a:solidFill>
                <a:latin typeface="Arial" pitchFamily="34" charset="0"/>
                <a:cs typeface="Arial" pitchFamily="34" charset="0"/>
              </a:defRPr>
            </a:lvl1pPr>
            <a:lvl2pPr marL="0" indent="0">
              <a:buNone/>
              <a:defRPr sz="1600">
                <a:solidFill>
                  <a:schemeClr val="bg1"/>
                </a:solidFill>
                <a:latin typeface="Arial" pitchFamily="34" charset="0"/>
                <a:cs typeface="Arial" pitchFamily="34" charset="0"/>
              </a:defRPr>
            </a:lvl2pPr>
            <a:lvl3pPr>
              <a:buNone/>
              <a:defRPr/>
            </a:lvl3pPr>
            <a:lvl4pPr>
              <a:buNone/>
              <a:defRPr/>
            </a:lvl4pPr>
            <a:lvl5pPr>
              <a:buNone/>
              <a:defRPr/>
            </a:lvl5pPr>
          </a:lstStyle>
          <a:p>
            <a:pPr lvl="0"/>
            <a:r>
              <a:rPr lang="en-US" dirty="0"/>
              <a:t>+44 Direct Dial</a:t>
            </a:r>
            <a:br>
              <a:rPr lang="en-US" dirty="0"/>
            </a:br>
            <a:r>
              <a:rPr lang="en-US" dirty="0"/>
              <a:t>+44 Mobile</a:t>
            </a:r>
            <a:br>
              <a:rPr lang="en-US" dirty="0"/>
            </a:br>
            <a:r>
              <a:rPr lang="en-US" dirty="0"/>
              <a:t>email</a:t>
            </a:r>
          </a:p>
        </p:txBody>
      </p:sp>
      <p:sp>
        <p:nvSpPr>
          <p:cNvPr id="3" name="TextBox 2"/>
          <p:cNvSpPr txBox="1"/>
          <p:nvPr userDrawn="1"/>
        </p:nvSpPr>
        <p:spPr>
          <a:xfrm>
            <a:off x="1631504" y="5300775"/>
            <a:ext cx="8928992" cy="647922"/>
          </a:xfrm>
          <a:prstGeom prst="rect">
            <a:avLst/>
          </a:prstGeom>
        </p:spPr>
        <p:txBody>
          <a:bodyPr vert="horz" wrap="square" lIns="91419" tIns="45709" rIns="91419" bIns="45709" rtlCol="0">
            <a:normAutofit/>
          </a:bodyPr>
          <a:lstStyle/>
          <a:p>
            <a:pPr marL="0" marR="0" indent="0" algn="ctr" defTabSz="914217" rtl="0" eaLnBrk="1" fontAlgn="auto" latinLnBrk="0" hangingPunct="1">
              <a:lnSpc>
                <a:spcPct val="100000"/>
              </a:lnSpc>
              <a:spcBef>
                <a:spcPct val="20000"/>
              </a:spcBef>
              <a:spcAft>
                <a:spcPts val="0"/>
              </a:spcAft>
              <a:buClrTx/>
              <a:buSzTx/>
              <a:buFont typeface="Arial" pitchFamily="34" charset="0"/>
              <a:buNone/>
              <a:tabLst/>
            </a:pPr>
            <a:r>
              <a:rPr kumimoji="0" lang="en-GB" sz="1200" b="0" i="0" u="none" strike="noStrike" kern="1200" cap="none" spc="100" normalizeH="0" baseline="0" noProof="0" dirty="0">
                <a:ln>
                  <a:noFill/>
                </a:ln>
                <a:solidFill>
                  <a:srgbClr val="5EC2C0"/>
                </a:solidFill>
                <a:effectLst/>
                <a:uLnTx/>
                <a:uFillTx/>
                <a:latin typeface="Arial" panose="020B0604020202020204" pitchFamily="34" charset="0"/>
                <a:ea typeface="+mn-ea"/>
                <a:cs typeface="Arial" panose="020B0604020202020204" pitchFamily="34" charset="0"/>
              </a:rPr>
              <a:t>burnesspaull.com</a:t>
            </a:r>
          </a:p>
          <a:p>
            <a:pPr marL="0" marR="0" indent="0" algn="ctr" defTabSz="914217" rtl="0" eaLnBrk="1" fontAlgn="auto" latinLnBrk="0" hangingPunct="1">
              <a:lnSpc>
                <a:spcPct val="100000"/>
              </a:lnSpc>
              <a:spcBef>
                <a:spcPct val="20000"/>
              </a:spcBef>
              <a:spcAft>
                <a:spcPts val="0"/>
              </a:spcAft>
              <a:buClrTx/>
              <a:buSzTx/>
              <a:buFont typeface="Arial" pitchFamily="34" charset="0"/>
              <a:buNone/>
              <a:tabLst/>
            </a:pPr>
            <a:r>
              <a:rPr kumimoji="0" lang="en-GB" sz="1200" b="0" i="0" u="none" strike="noStrike" kern="1200" cap="none" spc="100" normalizeH="0" baseline="0" noProof="0" dirty="0">
                <a:ln>
                  <a:noFill/>
                </a:ln>
                <a:solidFill>
                  <a:srgbClr val="5EC2C0"/>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100" normalizeH="0" baseline="0" noProof="0" dirty="0" err="1">
                <a:ln>
                  <a:noFill/>
                </a:ln>
                <a:solidFill>
                  <a:srgbClr val="5EC2C0"/>
                </a:solidFill>
                <a:effectLst/>
                <a:uLnTx/>
                <a:uFillTx/>
                <a:latin typeface="Arial" panose="020B0604020202020204" pitchFamily="34" charset="0"/>
                <a:ea typeface="+mn-ea"/>
                <a:cs typeface="Arial" panose="020B0604020202020204" pitchFamily="34" charset="0"/>
              </a:rPr>
              <a:t>BurnessPaullLLP</a:t>
            </a:r>
            <a:endParaRPr kumimoji="0" lang="en-GB" sz="1200" b="0" i="0" u="none" strike="noStrike" kern="1200" cap="none" spc="100" normalizeH="0" baseline="0" noProof="0" dirty="0">
              <a:ln>
                <a:noFill/>
              </a:ln>
              <a:solidFill>
                <a:srgbClr val="5EC2C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1961754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Page - Two">
    <p:bg>
      <p:bgPr>
        <a:solidFill>
          <a:srgbClr val="412D5E"/>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077356" y="2621736"/>
            <a:ext cx="4346571" cy="419187"/>
          </a:xfrm>
          <a:prstGeom prst="rect">
            <a:avLst/>
          </a:prstGeom>
          <a:solidFill>
            <a:srgbClr val="412D5E">
              <a:alpha val="72000"/>
            </a:srgbClr>
          </a:solidFill>
          <a:ln w="6350">
            <a:noFill/>
          </a:ln>
        </p:spPr>
        <p:txBody>
          <a:bodyPr lIns="288000" tIns="108000" rIns="288000" bIns="0" anchor="b" anchorCtr="0">
            <a:noAutofit/>
          </a:bodyPr>
          <a:lstStyle>
            <a:lvl1pPr algn="ctr">
              <a:defRPr sz="1700" b="1" cap="none" spc="50" baseline="0">
                <a:solidFill>
                  <a:schemeClr val="bg1"/>
                </a:solidFill>
                <a:latin typeface="Arial" panose="020B0604020202020204" pitchFamily="34" charset="0"/>
                <a:cs typeface="Arial" pitchFamily="34" charset="0"/>
              </a:defRPr>
            </a:lvl1pPr>
          </a:lstStyle>
          <a:p>
            <a:r>
              <a:rPr lang="en-US" dirty="0"/>
              <a:t>Name Here</a:t>
            </a:r>
            <a:endParaRPr lang="en-GB" dirty="0"/>
          </a:p>
        </p:txBody>
      </p:sp>
      <p:pic>
        <p:nvPicPr>
          <p:cNvPr id="4" name="Picture 3" descr="Burness_Paull_White_EPS_RGB.png"/>
          <p:cNvPicPr>
            <a:picLocks noChangeAspect="1"/>
          </p:cNvPicPr>
          <p:nvPr userDrawn="1"/>
        </p:nvPicPr>
        <p:blipFill>
          <a:blip r:embed="rId2" cstate="print"/>
          <a:stretch>
            <a:fillRect/>
          </a:stretch>
        </p:blipFill>
        <p:spPr>
          <a:xfrm>
            <a:off x="4655840" y="837312"/>
            <a:ext cx="2629032" cy="509568"/>
          </a:xfrm>
          <a:prstGeom prst="rect">
            <a:avLst/>
          </a:prstGeom>
        </p:spPr>
      </p:pic>
      <p:sp>
        <p:nvSpPr>
          <p:cNvPr id="2" name="Rectangle 1"/>
          <p:cNvSpPr/>
          <p:nvPr userDrawn="1"/>
        </p:nvSpPr>
        <p:spPr>
          <a:xfrm>
            <a:off x="911424" y="2318657"/>
            <a:ext cx="4704523" cy="2519697"/>
          </a:xfrm>
          <a:prstGeom prst="rect">
            <a:avLst/>
          </a:prstGeom>
          <a:noFill/>
          <a:ln w="3175">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 name="Text Placeholder 2"/>
          <p:cNvSpPr>
            <a:spLocks noGrp="1"/>
          </p:cNvSpPr>
          <p:nvPr>
            <p:ph type="body" sz="quarter" idx="16" hasCustomPrompt="1"/>
          </p:nvPr>
        </p:nvSpPr>
        <p:spPr>
          <a:xfrm>
            <a:off x="1077356" y="3179269"/>
            <a:ext cx="4346571" cy="365593"/>
          </a:xfrm>
          <a:prstGeom prst="rect">
            <a:avLst/>
          </a:prstGeom>
        </p:spPr>
        <p:txBody>
          <a:bodyPr tIns="0"/>
          <a:lstStyle>
            <a:lvl1pPr marL="0" indent="0" algn="ctr">
              <a:lnSpc>
                <a:spcPct val="100000"/>
              </a:lnSpc>
              <a:spcBef>
                <a:spcPts val="0"/>
              </a:spcBef>
              <a:buNone/>
              <a:defRPr sz="1100" cap="all" spc="100" baseline="0">
                <a:solidFill>
                  <a:schemeClr val="bg1"/>
                </a:solidFill>
              </a:defRPr>
            </a:lvl1pPr>
          </a:lstStyle>
          <a:p>
            <a:pPr lvl="0"/>
            <a:r>
              <a:rPr lang="en-GB" dirty="0"/>
              <a:t>Title</a:t>
            </a:r>
          </a:p>
        </p:txBody>
      </p:sp>
      <p:sp>
        <p:nvSpPr>
          <p:cNvPr id="3" name="TextBox 2"/>
          <p:cNvSpPr txBox="1"/>
          <p:nvPr userDrawn="1"/>
        </p:nvSpPr>
        <p:spPr>
          <a:xfrm>
            <a:off x="1631504" y="5588740"/>
            <a:ext cx="8928992" cy="647922"/>
          </a:xfrm>
          <a:prstGeom prst="rect">
            <a:avLst/>
          </a:prstGeom>
        </p:spPr>
        <p:txBody>
          <a:bodyPr vert="horz" wrap="square" lIns="91419" tIns="45709" rIns="91419" bIns="45709" rtlCol="0">
            <a:normAutofit/>
          </a:bodyPr>
          <a:lstStyle/>
          <a:p>
            <a:pPr marL="0" marR="0" indent="0" algn="ctr" defTabSz="914217" rtl="0" eaLnBrk="1" fontAlgn="auto" latinLnBrk="0" hangingPunct="1">
              <a:lnSpc>
                <a:spcPct val="100000"/>
              </a:lnSpc>
              <a:spcBef>
                <a:spcPct val="20000"/>
              </a:spcBef>
              <a:spcAft>
                <a:spcPts val="0"/>
              </a:spcAft>
              <a:buClrTx/>
              <a:buSzTx/>
              <a:buFont typeface="Arial" pitchFamily="34" charset="0"/>
              <a:buNone/>
              <a:tabLst/>
            </a:pPr>
            <a:r>
              <a:rPr kumimoji="0" lang="en-GB" sz="1200" b="0" i="0" u="none" strike="noStrike" kern="1200" cap="none" spc="100" normalizeH="0" baseline="0" noProof="0" dirty="0">
                <a:ln>
                  <a:noFill/>
                </a:ln>
                <a:solidFill>
                  <a:srgbClr val="5EC2C0"/>
                </a:solidFill>
                <a:effectLst/>
                <a:uLnTx/>
                <a:uFillTx/>
                <a:latin typeface="Arial" panose="020B0604020202020204" pitchFamily="34" charset="0"/>
                <a:ea typeface="+mn-ea"/>
                <a:cs typeface="Arial" panose="020B0604020202020204" pitchFamily="34" charset="0"/>
              </a:rPr>
              <a:t>burnesspaull.com</a:t>
            </a:r>
          </a:p>
          <a:p>
            <a:pPr marL="0" marR="0" indent="0" algn="ctr" defTabSz="914217" rtl="0" eaLnBrk="1" fontAlgn="auto" latinLnBrk="0" hangingPunct="1">
              <a:lnSpc>
                <a:spcPct val="100000"/>
              </a:lnSpc>
              <a:spcBef>
                <a:spcPct val="20000"/>
              </a:spcBef>
              <a:spcAft>
                <a:spcPts val="0"/>
              </a:spcAft>
              <a:buClrTx/>
              <a:buSzTx/>
              <a:buFont typeface="Arial" pitchFamily="34" charset="0"/>
              <a:buNone/>
              <a:tabLst/>
            </a:pPr>
            <a:r>
              <a:rPr kumimoji="0" lang="en-GB" sz="1200" b="0" i="0" u="none" strike="noStrike" kern="1200" cap="none" spc="100" normalizeH="0" baseline="0" noProof="0" dirty="0">
                <a:ln>
                  <a:noFill/>
                </a:ln>
                <a:solidFill>
                  <a:srgbClr val="5EC2C0"/>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100" normalizeH="0" baseline="0" noProof="0" dirty="0" err="1">
                <a:ln>
                  <a:noFill/>
                </a:ln>
                <a:solidFill>
                  <a:srgbClr val="5EC2C0"/>
                </a:solidFill>
                <a:effectLst/>
                <a:uLnTx/>
                <a:uFillTx/>
                <a:latin typeface="Arial" panose="020B0604020202020204" pitchFamily="34" charset="0"/>
                <a:ea typeface="+mn-ea"/>
                <a:cs typeface="Arial" panose="020B0604020202020204" pitchFamily="34" charset="0"/>
              </a:rPr>
              <a:t>BurnessPaullLLP</a:t>
            </a:r>
            <a:endParaRPr kumimoji="0" lang="en-GB" sz="1200" b="0" i="0" u="none" strike="noStrike" kern="1200" cap="none" spc="100" normalizeH="0" baseline="0" noProof="0" dirty="0">
              <a:ln>
                <a:noFill/>
              </a:ln>
              <a:solidFill>
                <a:srgbClr val="5EC2C0"/>
              </a:solidFill>
              <a:effectLst/>
              <a:uLnTx/>
              <a:uFillTx/>
              <a:latin typeface="Arial" panose="020B0604020202020204" pitchFamily="34" charset="0"/>
              <a:ea typeface="+mn-ea"/>
              <a:cs typeface="Arial" panose="020B0604020202020204" pitchFamily="34" charset="0"/>
            </a:endParaRPr>
          </a:p>
        </p:txBody>
      </p:sp>
      <p:sp>
        <p:nvSpPr>
          <p:cNvPr id="11" name="Text Placeholder 17"/>
          <p:cNvSpPr>
            <a:spLocks noGrp="1"/>
          </p:cNvSpPr>
          <p:nvPr>
            <p:ph type="body" sz="quarter" idx="18" hasCustomPrompt="1"/>
          </p:nvPr>
        </p:nvSpPr>
        <p:spPr>
          <a:xfrm>
            <a:off x="911424" y="3716966"/>
            <a:ext cx="4704523" cy="914539"/>
          </a:xfrm>
          <a:prstGeom prst="rect">
            <a:avLst/>
          </a:prstGeom>
        </p:spPr>
        <p:txBody>
          <a:bodyPr lIns="0" tIns="0" rIns="0" bIns="0">
            <a:normAutofit/>
          </a:bodyPr>
          <a:lstStyle>
            <a:lvl1pPr marL="0" indent="0" algn="ctr">
              <a:lnSpc>
                <a:spcPts val="1800"/>
              </a:lnSpc>
              <a:spcBef>
                <a:spcPts val="0"/>
              </a:spcBef>
              <a:buNone/>
              <a:defRPr sz="1100" spc="100" baseline="0">
                <a:solidFill>
                  <a:srgbClr val="5EC2C0"/>
                </a:solidFill>
                <a:latin typeface="Arial" pitchFamily="34" charset="0"/>
                <a:cs typeface="Arial" pitchFamily="34" charset="0"/>
              </a:defRPr>
            </a:lvl1pPr>
            <a:lvl2pPr marL="0" indent="0">
              <a:buNone/>
              <a:defRPr sz="1600">
                <a:solidFill>
                  <a:schemeClr val="bg1"/>
                </a:solidFill>
                <a:latin typeface="Arial" pitchFamily="34" charset="0"/>
                <a:cs typeface="Arial" pitchFamily="34" charset="0"/>
              </a:defRPr>
            </a:lvl2pPr>
            <a:lvl3pPr>
              <a:buNone/>
              <a:defRPr/>
            </a:lvl3pPr>
            <a:lvl4pPr>
              <a:buNone/>
              <a:defRPr/>
            </a:lvl4pPr>
            <a:lvl5pPr>
              <a:buNone/>
              <a:defRPr/>
            </a:lvl5pPr>
          </a:lstStyle>
          <a:p>
            <a:pPr lvl="0"/>
            <a:r>
              <a:rPr lang="en-US" dirty="0"/>
              <a:t>+44 Direct Dial</a:t>
            </a:r>
            <a:br>
              <a:rPr lang="en-US" dirty="0"/>
            </a:br>
            <a:r>
              <a:rPr lang="en-US" dirty="0"/>
              <a:t>+44 Mobile</a:t>
            </a:r>
            <a:br>
              <a:rPr lang="en-US" dirty="0"/>
            </a:br>
            <a:r>
              <a:rPr lang="en-US" dirty="0"/>
              <a:t>email</a:t>
            </a:r>
          </a:p>
        </p:txBody>
      </p:sp>
      <p:sp>
        <p:nvSpPr>
          <p:cNvPr id="13" name="Rectangle 12"/>
          <p:cNvSpPr/>
          <p:nvPr userDrawn="1"/>
        </p:nvSpPr>
        <p:spPr>
          <a:xfrm>
            <a:off x="6576053" y="2318657"/>
            <a:ext cx="4704523" cy="2519697"/>
          </a:xfrm>
          <a:prstGeom prst="rect">
            <a:avLst/>
          </a:prstGeom>
          <a:noFill/>
          <a:ln w="3175">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Text Placeholder 2"/>
          <p:cNvSpPr>
            <a:spLocks noGrp="1"/>
          </p:cNvSpPr>
          <p:nvPr>
            <p:ph type="body" sz="quarter" idx="19" hasCustomPrompt="1"/>
          </p:nvPr>
        </p:nvSpPr>
        <p:spPr>
          <a:xfrm>
            <a:off x="6741985" y="3173174"/>
            <a:ext cx="4346571" cy="365593"/>
          </a:xfrm>
          <a:prstGeom prst="rect">
            <a:avLst/>
          </a:prstGeom>
        </p:spPr>
        <p:txBody>
          <a:bodyPr tIns="0"/>
          <a:lstStyle>
            <a:lvl1pPr marL="0" indent="0" algn="ctr">
              <a:lnSpc>
                <a:spcPct val="100000"/>
              </a:lnSpc>
              <a:spcBef>
                <a:spcPts val="0"/>
              </a:spcBef>
              <a:buNone/>
              <a:defRPr sz="1100" cap="all" spc="100" baseline="0">
                <a:solidFill>
                  <a:schemeClr val="bg1"/>
                </a:solidFill>
              </a:defRPr>
            </a:lvl1pPr>
          </a:lstStyle>
          <a:p>
            <a:pPr lvl="0"/>
            <a:r>
              <a:rPr lang="en-GB" dirty="0"/>
              <a:t>Title</a:t>
            </a:r>
          </a:p>
        </p:txBody>
      </p:sp>
      <p:sp>
        <p:nvSpPr>
          <p:cNvPr id="15" name="Text Placeholder 17"/>
          <p:cNvSpPr>
            <a:spLocks noGrp="1"/>
          </p:cNvSpPr>
          <p:nvPr>
            <p:ph type="body" sz="quarter" idx="20" hasCustomPrompt="1"/>
          </p:nvPr>
        </p:nvSpPr>
        <p:spPr>
          <a:xfrm>
            <a:off x="6576053" y="3716966"/>
            <a:ext cx="4704523" cy="914539"/>
          </a:xfrm>
          <a:prstGeom prst="rect">
            <a:avLst/>
          </a:prstGeom>
        </p:spPr>
        <p:txBody>
          <a:bodyPr lIns="0" tIns="0" rIns="0" bIns="0">
            <a:normAutofit/>
          </a:bodyPr>
          <a:lstStyle>
            <a:lvl1pPr marL="0" indent="0" algn="ctr">
              <a:lnSpc>
                <a:spcPts val="1800"/>
              </a:lnSpc>
              <a:spcBef>
                <a:spcPts val="0"/>
              </a:spcBef>
              <a:buNone/>
              <a:defRPr sz="1100" spc="100" baseline="0">
                <a:solidFill>
                  <a:srgbClr val="5EC2C0"/>
                </a:solidFill>
                <a:latin typeface="Arial" pitchFamily="34" charset="0"/>
                <a:cs typeface="Arial" pitchFamily="34" charset="0"/>
              </a:defRPr>
            </a:lvl1pPr>
            <a:lvl2pPr marL="0" indent="0">
              <a:buNone/>
              <a:defRPr sz="1600">
                <a:solidFill>
                  <a:schemeClr val="bg1"/>
                </a:solidFill>
                <a:latin typeface="Arial" pitchFamily="34" charset="0"/>
                <a:cs typeface="Arial" pitchFamily="34" charset="0"/>
              </a:defRPr>
            </a:lvl2pPr>
            <a:lvl3pPr>
              <a:buNone/>
              <a:defRPr/>
            </a:lvl3pPr>
            <a:lvl4pPr>
              <a:buNone/>
              <a:defRPr/>
            </a:lvl4pPr>
            <a:lvl5pPr>
              <a:buNone/>
              <a:defRPr/>
            </a:lvl5pPr>
          </a:lstStyle>
          <a:p>
            <a:pPr lvl="0"/>
            <a:r>
              <a:rPr lang="en-US" dirty="0"/>
              <a:t>+44 Direct Dial</a:t>
            </a:r>
            <a:br>
              <a:rPr lang="en-US" dirty="0"/>
            </a:br>
            <a:r>
              <a:rPr lang="en-US" dirty="0"/>
              <a:t>+44 Mobile</a:t>
            </a:r>
            <a:br>
              <a:rPr lang="en-US" dirty="0"/>
            </a:br>
            <a:r>
              <a:rPr lang="en-US" dirty="0"/>
              <a:t>email</a:t>
            </a:r>
          </a:p>
        </p:txBody>
      </p:sp>
      <p:sp>
        <p:nvSpPr>
          <p:cNvPr id="21" name="Text Placeholder 20"/>
          <p:cNvSpPr>
            <a:spLocks noGrp="1"/>
          </p:cNvSpPr>
          <p:nvPr>
            <p:ph type="body" sz="quarter" idx="21" hasCustomPrompt="1"/>
          </p:nvPr>
        </p:nvSpPr>
        <p:spPr>
          <a:xfrm>
            <a:off x="6741985" y="2615641"/>
            <a:ext cx="4346571" cy="422557"/>
          </a:xfrm>
          <a:prstGeom prst="rect">
            <a:avLst/>
          </a:prstGeom>
        </p:spPr>
        <p:txBody>
          <a:bodyPr lIns="288000" tIns="108000" rIns="288000" bIns="0" anchor="b" anchorCtr="0"/>
          <a:lstStyle>
            <a:lvl1pPr marL="0" indent="0" algn="ctr">
              <a:lnSpc>
                <a:spcPct val="100000"/>
              </a:lnSpc>
              <a:spcBef>
                <a:spcPts val="0"/>
              </a:spcBef>
              <a:buNone/>
              <a:defRPr sz="1700" b="1">
                <a:solidFill>
                  <a:schemeClr val="bg1"/>
                </a:solidFill>
              </a:defRPr>
            </a:lvl1pPr>
          </a:lstStyle>
          <a:p>
            <a:pPr lvl="0"/>
            <a:r>
              <a:rPr lang="en-US" dirty="0"/>
              <a:t>Name Here</a:t>
            </a:r>
            <a:endParaRPr lang="en-GB" dirty="0"/>
          </a:p>
        </p:txBody>
      </p:sp>
    </p:spTree>
    <p:extLst>
      <p:ext uri="{BB962C8B-B14F-4D97-AF65-F5344CB8AC3E}">
        <p14:creationId xmlns:p14="http://schemas.microsoft.com/office/powerpoint/2010/main" val="256901553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rt Page - Three">
    <p:bg>
      <p:bgPr>
        <a:solidFill>
          <a:srgbClr val="412D5E"/>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35275" y="1724443"/>
            <a:ext cx="3860725" cy="419187"/>
          </a:xfrm>
          <a:prstGeom prst="rect">
            <a:avLst/>
          </a:prstGeom>
          <a:solidFill>
            <a:srgbClr val="412D5E">
              <a:alpha val="72000"/>
            </a:srgbClr>
          </a:solidFill>
          <a:ln w="6350">
            <a:noFill/>
          </a:ln>
        </p:spPr>
        <p:txBody>
          <a:bodyPr lIns="0" tIns="108000" rIns="0" bIns="0" anchor="b" anchorCtr="0">
            <a:noAutofit/>
          </a:bodyPr>
          <a:lstStyle>
            <a:lvl1pPr algn="l">
              <a:defRPr sz="1700" b="1" cap="none" spc="50" baseline="0">
                <a:solidFill>
                  <a:schemeClr val="bg1"/>
                </a:solidFill>
                <a:latin typeface="Arial" panose="020B0604020202020204" pitchFamily="34" charset="0"/>
                <a:cs typeface="Arial" pitchFamily="34" charset="0"/>
              </a:defRPr>
            </a:lvl1pPr>
          </a:lstStyle>
          <a:p>
            <a:r>
              <a:rPr lang="en-US" dirty="0"/>
              <a:t>Name Here</a:t>
            </a:r>
            <a:endParaRPr lang="en-GB" dirty="0"/>
          </a:p>
        </p:txBody>
      </p:sp>
      <p:pic>
        <p:nvPicPr>
          <p:cNvPr id="4" name="Picture 3" descr="Burness_Paull_White_EPS_RGB.png"/>
          <p:cNvPicPr>
            <a:picLocks noChangeAspect="1"/>
          </p:cNvPicPr>
          <p:nvPr userDrawn="1"/>
        </p:nvPicPr>
        <p:blipFill>
          <a:blip r:embed="rId2" cstate="print"/>
          <a:stretch>
            <a:fillRect/>
          </a:stretch>
        </p:blipFill>
        <p:spPr>
          <a:xfrm>
            <a:off x="4655840" y="621338"/>
            <a:ext cx="2629032" cy="509568"/>
          </a:xfrm>
          <a:prstGeom prst="rect">
            <a:avLst/>
          </a:prstGeom>
        </p:spPr>
      </p:pic>
      <p:sp>
        <p:nvSpPr>
          <p:cNvPr id="2" name="Rectangle 1"/>
          <p:cNvSpPr/>
          <p:nvPr userDrawn="1"/>
        </p:nvSpPr>
        <p:spPr>
          <a:xfrm>
            <a:off x="1642933" y="1623122"/>
            <a:ext cx="8928992" cy="1007879"/>
          </a:xfrm>
          <a:prstGeom prst="rect">
            <a:avLst/>
          </a:prstGeom>
          <a:noFill/>
          <a:ln w="3175">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 name="Text Placeholder 2"/>
          <p:cNvSpPr>
            <a:spLocks noGrp="1"/>
          </p:cNvSpPr>
          <p:nvPr>
            <p:ph type="body" sz="quarter" idx="16" hasCustomPrompt="1"/>
          </p:nvPr>
        </p:nvSpPr>
        <p:spPr>
          <a:xfrm>
            <a:off x="2235275" y="2269083"/>
            <a:ext cx="3860725" cy="193557"/>
          </a:xfrm>
          <a:prstGeom prst="rect">
            <a:avLst/>
          </a:prstGeom>
        </p:spPr>
        <p:txBody>
          <a:bodyPr lIns="0" tIns="0" rIns="0" bIns="0" anchor="b" anchorCtr="0"/>
          <a:lstStyle>
            <a:lvl1pPr marL="0" indent="0" algn="l">
              <a:lnSpc>
                <a:spcPct val="100000"/>
              </a:lnSpc>
              <a:spcBef>
                <a:spcPts val="0"/>
              </a:spcBef>
              <a:buNone/>
              <a:defRPr sz="1100" cap="all" spc="100" baseline="0">
                <a:solidFill>
                  <a:schemeClr val="bg1"/>
                </a:solidFill>
              </a:defRPr>
            </a:lvl1pPr>
          </a:lstStyle>
          <a:p>
            <a:pPr lvl="0"/>
            <a:r>
              <a:rPr lang="en-GB" dirty="0"/>
              <a:t>Title</a:t>
            </a:r>
          </a:p>
        </p:txBody>
      </p:sp>
      <p:sp>
        <p:nvSpPr>
          <p:cNvPr id="3" name="TextBox 2"/>
          <p:cNvSpPr txBox="1"/>
          <p:nvPr userDrawn="1"/>
        </p:nvSpPr>
        <p:spPr>
          <a:xfrm>
            <a:off x="1487488" y="5907581"/>
            <a:ext cx="8928992" cy="647922"/>
          </a:xfrm>
          <a:prstGeom prst="rect">
            <a:avLst/>
          </a:prstGeom>
        </p:spPr>
        <p:txBody>
          <a:bodyPr vert="horz" wrap="square" lIns="91419" tIns="45709" rIns="91419" bIns="45709" rtlCol="0">
            <a:normAutofit/>
          </a:bodyPr>
          <a:lstStyle/>
          <a:p>
            <a:pPr marL="0" marR="0" indent="0" algn="ctr" defTabSz="914217" rtl="0" eaLnBrk="1" fontAlgn="auto" latinLnBrk="0" hangingPunct="1">
              <a:lnSpc>
                <a:spcPct val="100000"/>
              </a:lnSpc>
              <a:spcBef>
                <a:spcPct val="20000"/>
              </a:spcBef>
              <a:spcAft>
                <a:spcPts val="0"/>
              </a:spcAft>
              <a:buClrTx/>
              <a:buSzTx/>
              <a:buFont typeface="Arial" pitchFamily="34" charset="0"/>
              <a:buNone/>
              <a:tabLst/>
            </a:pPr>
            <a:r>
              <a:rPr kumimoji="0" lang="en-GB" sz="1200" b="0" i="0" u="none" strike="noStrike" kern="1200" cap="none" spc="100" normalizeH="0" baseline="0" noProof="0" dirty="0">
                <a:ln>
                  <a:noFill/>
                </a:ln>
                <a:solidFill>
                  <a:srgbClr val="5EC2C0"/>
                </a:solidFill>
                <a:effectLst/>
                <a:uLnTx/>
                <a:uFillTx/>
                <a:latin typeface="Arial" panose="020B0604020202020204" pitchFamily="34" charset="0"/>
                <a:ea typeface="+mn-ea"/>
                <a:cs typeface="Arial" panose="020B0604020202020204" pitchFamily="34" charset="0"/>
              </a:rPr>
              <a:t>burnesspaull.com</a:t>
            </a:r>
          </a:p>
          <a:p>
            <a:pPr marL="0" marR="0" indent="0" algn="ctr" defTabSz="914217" rtl="0" eaLnBrk="1" fontAlgn="auto" latinLnBrk="0" hangingPunct="1">
              <a:lnSpc>
                <a:spcPct val="100000"/>
              </a:lnSpc>
              <a:spcBef>
                <a:spcPct val="20000"/>
              </a:spcBef>
              <a:spcAft>
                <a:spcPts val="0"/>
              </a:spcAft>
              <a:buClrTx/>
              <a:buSzTx/>
              <a:buFont typeface="Arial" pitchFamily="34" charset="0"/>
              <a:buNone/>
              <a:tabLst/>
            </a:pPr>
            <a:r>
              <a:rPr kumimoji="0" lang="en-GB" sz="1200" b="0" i="0" u="none" strike="noStrike" kern="1200" cap="none" spc="100" normalizeH="0" baseline="0" noProof="0" dirty="0">
                <a:ln>
                  <a:noFill/>
                </a:ln>
                <a:solidFill>
                  <a:srgbClr val="5EC2C0"/>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100" normalizeH="0" baseline="0" noProof="0" dirty="0" err="1">
                <a:ln>
                  <a:noFill/>
                </a:ln>
                <a:solidFill>
                  <a:srgbClr val="5EC2C0"/>
                </a:solidFill>
                <a:effectLst/>
                <a:uLnTx/>
                <a:uFillTx/>
                <a:latin typeface="Arial" panose="020B0604020202020204" pitchFamily="34" charset="0"/>
                <a:ea typeface="+mn-ea"/>
                <a:cs typeface="Arial" panose="020B0604020202020204" pitchFamily="34" charset="0"/>
              </a:rPr>
              <a:t>BurnessPaullLLP</a:t>
            </a:r>
            <a:endParaRPr kumimoji="0" lang="en-GB" sz="1200" b="0" i="0" u="none" strike="noStrike" kern="1200" cap="none" spc="100" normalizeH="0" baseline="0" noProof="0" dirty="0">
              <a:ln>
                <a:noFill/>
              </a:ln>
              <a:solidFill>
                <a:srgbClr val="5EC2C0"/>
              </a:solidFill>
              <a:effectLst/>
              <a:uLnTx/>
              <a:uFillTx/>
              <a:latin typeface="Arial" panose="020B0604020202020204" pitchFamily="34" charset="0"/>
              <a:ea typeface="+mn-ea"/>
              <a:cs typeface="Arial" panose="020B0604020202020204" pitchFamily="34" charset="0"/>
            </a:endParaRPr>
          </a:p>
        </p:txBody>
      </p:sp>
      <p:sp>
        <p:nvSpPr>
          <p:cNvPr id="11" name="Text Placeholder 17"/>
          <p:cNvSpPr>
            <a:spLocks noGrp="1"/>
          </p:cNvSpPr>
          <p:nvPr>
            <p:ph type="body" sz="quarter" idx="18" hasCustomPrompt="1"/>
          </p:nvPr>
        </p:nvSpPr>
        <p:spPr>
          <a:xfrm>
            <a:off x="6672064" y="1724443"/>
            <a:ext cx="3744416" cy="747322"/>
          </a:xfrm>
          <a:prstGeom prst="rect">
            <a:avLst/>
          </a:prstGeom>
        </p:spPr>
        <p:txBody>
          <a:bodyPr lIns="0" tIns="0" rIns="0" bIns="0" anchor="b" anchorCtr="0">
            <a:normAutofit/>
          </a:bodyPr>
          <a:lstStyle>
            <a:lvl1pPr marL="0" indent="0" algn="l">
              <a:lnSpc>
                <a:spcPts val="1600"/>
              </a:lnSpc>
              <a:spcBef>
                <a:spcPts val="0"/>
              </a:spcBef>
              <a:buNone/>
              <a:defRPr sz="1100" spc="100" baseline="0">
                <a:solidFill>
                  <a:srgbClr val="5EC2C0"/>
                </a:solidFill>
                <a:latin typeface="Arial" pitchFamily="34" charset="0"/>
                <a:cs typeface="Arial" pitchFamily="34" charset="0"/>
              </a:defRPr>
            </a:lvl1pPr>
            <a:lvl2pPr marL="0" indent="0">
              <a:buNone/>
              <a:defRPr sz="1600">
                <a:solidFill>
                  <a:schemeClr val="bg1"/>
                </a:solidFill>
                <a:latin typeface="Arial" pitchFamily="34" charset="0"/>
                <a:cs typeface="Arial" pitchFamily="34" charset="0"/>
              </a:defRPr>
            </a:lvl2pPr>
            <a:lvl3pPr>
              <a:buNone/>
              <a:defRPr/>
            </a:lvl3pPr>
            <a:lvl4pPr>
              <a:buNone/>
              <a:defRPr/>
            </a:lvl4pPr>
            <a:lvl5pPr>
              <a:buNone/>
              <a:defRPr/>
            </a:lvl5pPr>
          </a:lstStyle>
          <a:p>
            <a:pPr lvl="0"/>
            <a:r>
              <a:rPr lang="en-US" dirty="0"/>
              <a:t>+44 Direct Dial</a:t>
            </a:r>
            <a:br>
              <a:rPr lang="en-US" dirty="0"/>
            </a:br>
            <a:r>
              <a:rPr lang="en-US" dirty="0"/>
              <a:t>+44 Mobile</a:t>
            </a:r>
            <a:br>
              <a:rPr lang="en-US" dirty="0"/>
            </a:br>
            <a:r>
              <a:rPr lang="en-US" dirty="0"/>
              <a:t>email</a:t>
            </a:r>
          </a:p>
        </p:txBody>
      </p:sp>
      <p:sp>
        <p:nvSpPr>
          <p:cNvPr id="30" name="Rectangle 29"/>
          <p:cNvSpPr/>
          <p:nvPr userDrawn="1"/>
        </p:nvSpPr>
        <p:spPr>
          <a:xfrm>
            <a:off x="1631504" y="2997052"/>
            <a:ext cx="8928992" cy="1007879"/>
          </a:xfrm>
          <a:prstGeom prst="rect">
            <a:avLst/>
          </a:prstGeom>
          <a:noFill/>
          <a:ln w="3175">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1" name="Text Placeholder 2"/>
          <p:cNvSpPr>
            <a:spLocks noGrp="1"/>
          </p:cNvSpPr>
          <p:nvPr>
            <p:ph type="body" sz="quarter" idx="19" hasCustomPrompt="1"/>
          </p:nvPr>
        </p:nvSpPr>
        <p:spPr>
          <a:xfrm>
            <a:off x="2223845" y="3643013"/>
            <a:ext cx="3860725" cy="193557"/>
          </a:xfrm>
          <a:prstGeom prst="rect">
            <a:avLst/>
          </a:prstGeom>
        </p:spPr>
        <p:txBody>
          <a:bodyPr lIns="0" tIns="0" rIns="0" bIns="0" anchor="b" anchorCtr="0"/>
          <a:lstStyle>
            <a:lvl1pPr marL="0" indent="0" algn="l">
              <a:lnSpc>
                <a:spcPct val="100000"/>
              </a:lnSpc>
              <a:spcBef>
                <a:spcPts val="0"/>
              </a:spcBef>
              <a:buNone/>
              <a:defRPr sz="1100" cap="all" spc="100" baseline="0">
                <a:solidFill>
                  <a:schemeClr val="bg1"/>
                </a:solidFill>
              </a:defRPr>
            </a:lvl1pPr>
          </a:lstStyle>
          <a:p>
            <a:pPr lvl="0"/>
            <a:r>
              <a:rPr lang="en-GB" dirty="0"/>
              <a:t>Title</a:t>
            </a:r>
          </a:p>
        </p:txBody>
      </p:sp>
      <p:sp>
        <p:nvSpPr>
          <p:cNvPr id="32" name="Text Placeholder 17"/>
          <p:cNvSpPr>
            <a:spLocks noGrp="1"/>
          </p:cNvSpPr>
          <p:nvPr>
            <p:ph type="body" sz="quarter" idx="20" hasCustomPrompt="1"/>
          </p:nvPr>
        </p:nvSpPr>
        <p:spPr>
          <a:xfrm>
            <a:off x="6660635" y="3123217"/>
            <a:ext cx="3744416" cy="722478"/>
          </a:xfrm>
          <a:prstGeom prst="rect">
            <a:avLst/>
          </a:prstGeom>
        </p:spPr>
        <p:txBody>
          <a:bodyPr lIns="0" tIns="0" rIns="0" bIns="0" anchor="b" anchorCtr="0">
            <a:normAutofit/>
          </a:bodyPr>
          <a:lstStyle>
            <a:lvl1pPr marL="0" indent="0" algn="l">
              <a:lnSpc>
                <a:spcPts val="1600"/>
              </a:lnSpc>
              <a:spcBef>
                <a:spcPts val="0"/>
              </a:spcBef>
              <a:buNone/>
              <a:defRPr sz="1100" spc="100" baseline="0">
                <a:solidFill>
                  <a:srgbClr val="5EC2C0"/>
                </a:solidFill>
                <a:latin typeface="Arial" pitchFamily="34" charset="0"/>
                <a:cs typeface="Arial" pitchFamily="34" charset="0"/>
              </a:defRPr>
            </a:lvl1pPr>
            <a:lvl2pPr marL="0" indent="0">
              <a:buNone/>
              <a:defRPr sz="1600">
                <a:solidFill>
                  <a:schemeClr val="bg1"/>
                </a:solidFill>
                <a:latin typeface="Arial" pitchFamily="34" charset="0"/>
                <a:cs typeface="Arial" pitchFamily="34" charset="0"/>
              </a:defRPr>
            </a:lvl2pPr>
            <a:lvl3pPr>
              <a:buNone/>
              <a:defRPr/>
            </a:lvl3pPr>
            <a:lvl4pPr>
              <a:buNone/>
              <a:defRPr/>
            </a:lvl4pPr>
            <a:lvl5pPr>
              <a:buNone/>
              <a:defRPr/>
            </a:lvl5pPr>
          </a:lstStyle>
          <a:p>
            <a:pPr lvl="0"/>
            <a:r>
              <a:rPr lang="en-US" dirty="0"/>
              <a:t>+44 Direct Dial</a:t>
            </a:r>
            <a:br>
              <a:rPr lang="en-US" dirty="0"/>
            </a:br>
            <a:r>
              <a:rPr lang="en-US" dirty="0"/>
              <a:t>+44 Mobile</a:t>
            </a:r>
            <a:br>
              <a:rPr lang="en-US" dirty="0"/>
            </a:br>
            <a:r>
              <a:rPr lang="en-US" dirty="0"/>
              <a:t>email</a:t>
            </a:r>
          </a:p>
        </p:txBody>
      </p:sp>
      <p:sp>
        <p:nvSpPr>
          <p:cNvPr id="38" name="Rectangle 37"/>
          <p:cNvSpPr/>
          <p:nvPr userDrawn="1"/>
        </p:nvSpPr>
        <p:spPr>
          <a:xfrm>
            <a:off x="1611947" y="4370982"/>
            <a:ext cx="8928992" cy="1007879"/>
          </a:xfrm>
          <a:prstGeom prst="rect">
            <a:avLst/>
          </a:prstGeom>
          <a:noFill/>
          <a:ln w="3175">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9" name="Text Placeholder 2"/>
          <p:cNvSpPr>
            <a:spLocks noGrp="1"/>
          </p:cNvSpPr>
          <p:nvPr>
            <p:ph type="body" sz="quarter" idx="21" hasCustomPrompt="1"/>
          </p:nvPr>
        </p:nvSpPr>
        <p:spPr>
          <a:xfrm>
            <a:off x="2198588" y="5016636"/>
            <a:ext cx="3824273" cy="193864"/>
          </a:xfrm>
          <a:prstGeom prst="rect">
            <a:avLst/>
          </a:prstGeom>
        </p:spPr>
        <p:txBody>
          <a:bodyPr lIns="0" tIns="0" rIns="0" bIns="0" anchor="b" anchorCtr="0"/>
          <a:lstStyle>
            <a:lvl1pPr marL="0" indent="0" algn="l">
              <a:lnSpc>
                <a:spcPct val="100000"/>
              </a:lnSpc>
              <a:spcBef>
                <a:spcPts val="0"/>
              </a:spcBef>
              <a:buNone/>
              <a:defRPr sz="1100" cap="all" spc="100" baseline="0">
                <a:solidFill>
                  <a:schemeClr val="bg1"/>
                </a:solidFill>
              </a:defRPr>
            </a:lvl1pPr>
          </a:lstStyle>
          <a:p>
            <a:pPr lvl="0"/>
            <a:r>
              <a:rPr lang="en-GB" dirty="0"/>
              <a:t>Title</a:t>
            </a:r>
          </a:p>
        </p:txBody>
      </p:sp>
      <p:sp>
        <p:nvSpPr>
          <p:cNvPr id="40" name="Text Placeholder 17"/>
          <p:cNvSpPr>
            <a:spLocks noGrp="1"/>
          </p:cNvSpPr>
          <p:nvPr>
            <p:ph type="body" sz="quarter" idx="22" hasCustomPrompt="1"/>
          </p:nvPr>
        </p:nvSpPr>
        <p:spPr>
          <a:xfrm>
            <a:off x="6641077" y="4482531"/>
            <a:ext cx="3744416" cy="737094"/>
          </a:xfrm>
          <a:prstGeom prst="rect">
            <a:avLst/>
          </a:prstGeom>
        </p:spPr>
        <p:txBody>
          <a:bodyPr lIns="0" tIns="0" rIns="0" bIns="0" anchor="b" anchorCtr="0">
            <a:normAutofit/>
          </a:bodyPr>
          <a:lstStyle>
            <a:lvl1pPr marL="0" indent="0" algn="l">
              <a:lnSpc>
                <a:spcPts val="1600"/>
              </a:lnSpc>
              <a:spcBef>
                <a:spcPts val="0"/>
              </a:spcBef>
              <a:buNone/>
              <a:defRPr sz="1100" spc="100" baseline="0">
                <a:solidFill>
                  <a:srgbClr val="5EC2C0"/>
                </a:solidFill>
                <a:latin typeface="Arial" pitchFamily="34" charset="0"/>
                <a:cs typeface="Arial" pitchFamily="34" charset="0"/>
              </a:defRPr>
            </a:lvl1pPr>
            <a:lvl2pPr marL="0" indent="0">
              <a:buNone/>
              <a:defRPr sz="1600">
                <a:solidFill>
                  <a:schemeClr val="bg1"/>
                </a:solidFill>
                <a:latin typeface="Arial" pitchFamily="34" charset="0"/>
                <a:cs typeface="Arial" pitchFamily="34" charset="0"/>
              </a:defRPr>
            </a:lvl2pPr>
            <a:lvl3pPr>
              <a:buNone/>
              <a:defRPr/>
            </a:lvl3pPr>
            <a:lvl4pPr>
              <a:buNone/>
              <a:defRPr/>
            </a:lvl4pPr>
            <a:lvl5pPr>
              <a:buNone/>
              <a:defRPr/>
            </a:lvl5pPr>
          </a:lstStyle>
          <a:p>
            <a:pPr lvl="0"/>
            <a:r>
              <a:rPr lang="en-US" dirty="0"/>
              <a:t>+44 Direct Dial</a:t>
            </a:r>
            <a:br>
              <a:rPr lang="en-US" dirty="0"/>
            </a:br>
            <a:r>
              <a:rPr lang="en-US" dirty="0"/>
              <a:t>+44 Mobile</a:t>
            </a:r>
            <a:br>
              <a:rPr lang="en-US" dirty="0"/>
            </a:br>
            <a:r>
              <a:rPr lang="en-US" dirty="0"/>
              <a:t>email</a:t>
            </a:r>
          </a:p>
        </p:txBody>
      </p:sp>
      <p:sp>
        <p:nvSpPr>
          <p:cNvPr id="41" name="Text Placeholder 20"/>
          <p:cNvSpPr>
            <a:spLocks noGrp="1"/>
          </p:cNvSpPr>
          <p:nvPr>
            <p:ph type="body" sz="quarter" idx="23" hasCustomPrompt="1"/>
          </p:nvPr>
        </p:nvSpPr>
        <p:spPr>
          <a:xfrm>
            <a:off x="2225390" y="3141035"/>
            <a:ext cx="3870609" cy="422557"/>
          </a:xfrm>
          <a:prstGeom prst="rect">
            <a:avLst/>
          </a:prstGeom>
        </p:spPr>
        <p:txBody>
          <a:bodyPr lIns="0" tIns="0" rIns="0" bIns="0" anchor="b" anchorCtr="0"/>
          <a:lstStyle>
            <a:lvl1pPr marL="0" indent="0" algn="l">
              <a:lnSpc>
                <a:spcPct val="100000"/>
              </a:lnSpc>
              <a:spcBef>
                <a:spcPts val="0"/>
              </a:spcBef>
              <a:buNone/>
              <a:defRPr sz="1700" b="1">
                <a:solidFill>
                  <a:schemeClr val="bg1"/>
                </a:solidFill>
              </a:defRPr>
            </a:lvl1pPr>
          </a:lstStyle>
          <a:p>
            <a:pPr lvl="0"/>
            <a:r>
              <a:rPr lang="en-US" dirty="0"/>
              <a:t>Name Here</a:t>
            </a:r>
            <a:endParaRPr lang="en-GB" dirty="0"/>
          </a:p>
        </p:txBody>
      </p:sp>
      <p:sp>
        <p:nvSpPr>
          <p:cNvPr id="42" name="Text Placeholder 20"/>
          <p:cNvSpPr>
            <a:spLocks noGrp="1"/>
          </p:cNvSpPr>
          <p:nvPr>
            <p:ph type="body" sz="quarter" idx="24" hasCustomPrompt="1"/>
          </p:nvPr>
        </p:nvSpPr>
        <p:spPr>
          <a:xfrm>
            <a:off x="2159563" y="4482531"/>
            <a:ext cx="3860725" cy="422557"/>
          </a:xfrm>
          <a:prstGeom prst="rect">
            <a:avLst/>
          </a:prstGeom>
        </p:spPr>
        <p:txBody>
          <a:bodyPr lIns="0" tIns="0" rIns="0" bIns="0" anchor="b" anchorCtr="0"/>
          <a:lstStyle>
            <a:lvl1pPr marL="0" indent="0" algn="l">
              <a:lnSpc>
                <a:spcPct val="100000"/>
              </a:lnSpc>
              <a:spcBef>
                <a:spcPts val="0"/>
              </a:spcBef>
              <a:buNone/>
              <a:defRPr sz="1700" b="1">
                <a:solidFill>
                  <a:schemeClr val="bg1"/>
                </a:solidFill>
              </a:defRPr>
            </a:lvl1pPr>
          </a:lstStyle>
          <a:p>
            <a:pPr lvl="0"/>
            <a:r>
              <a:rPr lang="en-US" dirty="0"/>
              <a:t>Name Here</a:t>
            </a:r>
            <a:endParaRPr lang="en-GB" dirty="0"/>
          </a:p>
        </p:txBody>
      </p:sp>
    </p:spTree>
    <p:extLst>
      <p:ext uri="{BB962C8B-B14F-4D97-AF65-F5344CB8AC3E}">
        <p14:creationId xmlns:p14="http://schemas.microsoft.com/office/powerpoint/2010/main" val="3679002375"/>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Question Slide">
    <p:bg>
      <p:bgPr>
        <a:solidFill>
          <a:srgbClr val="412D5E"/>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3207864" y="2057147"/>
            <a:ext cx="5472608" cy="3100046"/>
            <a:chOff x="285750" y="1727989"/>
            <a:chExt cx="4944934" cy="2801139"/>
          </a:xfrm>
        </p:grpSpPr>
        <p:cxnSp>
          <p:nvCxnSpPr>
            <p:cNvPr id="12" name="Straight Connector 11"/>
            <p:cNvCxnSpPr>
              <a:cxnSpLocks noChangeShapeType="1"/>
            </p:cNvCxnSpPr>
            <p:nvPr userDrawn="1"/>
          </p:nvCxnSpPr>
          <p:spPr bwMode="auto">
            <a:xfrm>
              <a:off x="1843712" y="1727989"/>
              <a:ext cx="1757576" cy="2801139"/>
            </a:xfrm>
            <a:prstGeom prst="line">
              <a:avLst/>
            </a:prstGeom>
            <a:noFill/>
            <a:ln w="34925" algn="ctr">
              <a:solidFill>
                <a:schemeClr val="tx1"/>
              </a:solidFill>
              <a:round/>
              <a:headEnd/>
              <a:tailEnd/>
            </a:ln>
          </p:spPr>
        </p:cxnSp>
        <p:sp>
          <p:nvSpPr>
            <p:cNvPr id="14" name="TextBox 12"/>
            <p:cNvSpPr txBox="1">
              <a:spLocks noChangeArrowheads="1"/>
            </p:cNvSpPr>
            <p:nvPr userDrawn="1"/>
          </p:nvSpPr>
          <p:spPr bwMode="auto">
            <a:xfrm>
              <a:off x="285750" y="1779661"/>
              <a:ext cx="1857375" cy="2168683"/>
            </a:xfrm>
            <a:prstGeom prst="rect">
              <a:avLst/>
            </a:prstGeom>
            <a:noFill/>
            <a:ln w="9525">
              <a:noFill/>
              <a:miter lim="800000"/>
              <a:headEnd/>
              <a:tailEnd/>
            </a:ln>
          </p:spPr>
          <p:txBody>
            <a:bodyPr>
              <a:spAutoFit/>
            </a:bodyPr>
            <a:lstStyle/>
            <a:p>
              <a:r>
                <a:rPr lang="en-GB" sz="14997" dirty="0">
                  <a:solidFill>
                    <a:schemeClr val="bg1"/>
                  </a:solidFill>
                  <a:latin typeface="Times New Roman" pitchFamily="18" charset="0"/>
                  <a:cs typeface="Times New Roman" pitchFamily="18" charset="0"/>
                </a:rPr>
                <a:t>Q</a:t>
              </a:r>
            </a:p>
          </p:txBody>
        </p:sp>
        <p:sp>
          <p:nvSpPr>
            <p:cNvPr id="15" name="TextBox 13"/>
            <p:cNvSpPr txBox="1">
              <a:spLocks noChangeArrowheads="1"/>
            </p:cNvSpPr>
            <p:nvPr userDrawn="1"/>
          </p:nvSpPr>
          <p:spPr bwMode="auto">
            <a:xfrm>
              <a:off x="3301873" y="1779661"/>
              <a:ext cx="1928811" cy="2168683"/>
            </a:xfrm>
            <a:prstGeom prst="rect">
              <a:avLst/>
            </a:prstGeom>
            <a:noFill/>
            <a:ln w="9525">
              <a:noFill/>
              <a:miter lim="800000"/>
              <a:headEnd/>
              <a:tailEnd/>
            </a:ln>
          </p:spPr>
          <p:txBody>
            <a:bodyPr>
              <a:spAutoFit/>
            </a:bodyPr>
            <a:lstStyle/>
            <a:p>
              <a:r>
                <a:rPr lang="en-GB" sz="14997" dirty="0">
                  <a:solidFill>
                    <a:schemeClr val="bg1"/>
                  </a:solidFill>
                  <a:latin typeface="Times New Roman" pitchFamily="18" charset="0"/>
                  <a:cs typeface="Times New Roman" pitchFamily="18" charset="0"/>
                </a:rPr>
                <a:t>A</a:t>
              </a:r>
            </a:p>
          </p:txBody>
        </p:sp>
      </p:grpSp>
      <p:pic>
        <p:nvPicPr>
          <p:cNvPr id="9" name="Picture 8" descr="Burness_Paull_White_EPS_RGB.png"/>
          <p:cNvPicPr>
            <a:picLocks noChangeAspect="1"/>
          </p:cNvPicPr>
          <p:nvPr userDrawn="1"/>
        </p:nvPicPr>
        <p:blipFill>
          <a:blip r:embed="rId2" cstate="print"/>
          <a:stretch>
            <a:fillRect/>
          </a:stretch>
        </p:blipFill>
        <p:spPr>
          <a:xfrm>
            <a:off x="8688288" y="549348"/>
            <a:ext cx="2917064" cy="565395"/>
          </a:xfrm>
          <a:prstGeom prst="rect">
            <a:avLst/>
          </a:prstGeom>
        </p:spPr>
      </p:pic>
    </p:spTree>
    <p:extLst>
      <p:ext uri="{BB962C8B-B14F-4D97-AF65-F5344CB8AC3E}">
        <p14:creationId xmlns:p14="http://schemas.microsoft.com/office/powerpoint/2010/main" val="309283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E46F4-16D9-4AEC-AC64-88B865DAD73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63BAE4A-EFC5-41C2-92A9-B9F547E85B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7759B11-8224-496C-9C3A-0B17E61A032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E7E660-33AB-475C-9746-AD39BE8F77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059BB3-C7F2-4F41-801C-9C83385CD0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070E358-F45E-4E97-8929-F15A89BAAA20}"/>
              </a:ext>
            </a:extLst>
          </p:cNvPr>
          <p:cNvSpPr>
            <a:spLocks noGrp="1"/>
          </p:cNvSpPr>
          <p:nvPr>
            <p:ph type="dt" sz="half" idx="10"/>
          </p:nvPr>
        </p:nvSpPr>
        <p:spPr/>
        <p:txBody>
          <a:bodyPr/>
          <a:lstStyle/>
          <a:p>
            <a:fld id="{DB84DE7C-37DB-43A7-A219-0046EE9DAA62}" type="datetime1">
              <a:rPr lang="en-GB" smtClean="0"/>
              <a:t>05/03/2018</a:t>
            </a:fld>
            <a:endParaRPr lang="en-GB"/>
          </a:p>
        </p:txBody>
      </p:sp>
      <p:sp>
        <p:nvSpPr>
          <p:cNvPr id="8" name="Footer Placeholder 7">
            <a:extLst>
              <a:ext uri="{FF2B5EF4-FFF2-40B4-BE49-F238E27FC236}">
                <a16:creationId xmlns:a16="http://schemas.microsoft.com/office/drawing/2014/main" id="{CD047C93-BA79-4508-9D8B-D60306CE97B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E4C74F-F7FE-4EE2-8CBB-E4A1DF3C703D}"/>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30255266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tandard Pag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15414" y="1328645"/>
            <a:ext cx="10561173" cy="724943"/>
          </a:xfrm>
          <a:prstGeom prst="rect">
            <a:avLst/>
          </a:prstGeom>
        </p:spPr>
        <p:txBody>
          <a:bodyPr lIns="0" tIns="0" rIns="0" bIns="0" anchor="t"/>
          <a:lstStyle>
            <a:lvl1pPr algn="l">
              <a:defRPr sz="2999" b="1">
                <a:solidFill>
                  <a:srgbClr val="007C85"/>
                </a:solidFill>
                <a:latin typeface="+mj-lt"/>
                <a:cs typeface="Arial" pitchFamily="34" charset="0"/>
              </a:defRPr>
            </a:lvl1pPr>
          </a:lstStyle>
          <a:p>
            <a:r>
              <a:rPr lang="en-US" dirty="0"/>
              <a:t>Page Title</a:t>
            </a:r>
            <a:endParaRPr lang="en-GB" dirty="0"/>
          </a:p>
        </p:txBody>
      </p:sp>
      <p:sp>
        <p:nvSpPr>
          <p:cNvPr id="8" name="Content Placeholder 2"/>
          <p:cNvSpPr>
            <a:spLocks noGrp="1"/>
          </p:cNvSpPr>
          <p:nvPr>
            <p:ph idx="1" hasCustomPrompt="1"/>
          </p:nvPr>
        </p:nvSpPr>
        <p:spPr>
          <a:xfrm>
            <a:off x="1295467" y="2133156"/>
            <a:ext cx="10081120" cy="4319480"/>
          </a:xfrm>
          <a:prstGeom prst="rect">
            <a:avLst/>
          </a:prstGeom>
        </p:spPr>
        <p:txBody>
          <a:bodyPr lIns="0" tIns="0" rIns="0" bIns="0">
            <a:normAutofit/>
          </a:bodyPr>
          <a:lstStyle>
            <a:lvl1pPr>
              <a:lnSpc>
                <a:spcPct val="150000"/>
              </a:lnSpc>
              <a:spcBef>
                <a:spcPts val="300"/>
              </a:spcBef>
              <a:spcAft>
                <a:spcPts val="300"/>
              </a:spcAft>
              <a:buClr>
                <a:srgbClr val="007C85"/>
              </a:buClr>
              <a:defRPr sz="2500">
                <a:solidFill>
                  <a:srgbClr val="41315E"/>
                </a:solidFill>
                <a:latin typeface="Arial" pitchFamily="34" charset="0"/>
                <a:cs typeface="Arial" pitchFamily="34" charset="0"/>
              </a:defRPr>
            </a:lvl1pPr>
            <a:lvl2pPr>
              <a:lnSpc>
                <a:spcPct val="150000"/>
              </a:lnSpc>
              <a:spcBef>
                <a:spcPts val="300"/>
              </a:spcBef>
              <a:spcAft>
                <a:spcPts val="300"/>
              </a:spcAft>
              <a:buClr>
                <a:srgbClr val="007C85"/>
              </a:buClr>
              <a:defRPr sz="2100">
                <a:solidFill>
                  <a:srgbClr val="41315E"/>
                </a:solidFill>
                <a:latin typeface="Arial" pitchFamily="34" charset="0"/>
                <a:cs typeface="Arial" pitchFamily="34" charset="0"/>
              </a:defRPr>
            </a:lvl2pPr>
            <a:lvl3pPr>
              <a:lnSpc>
                <a:spcPct val="150000"/>
              </a:lnSpc>
              <a:spcBef>
                <a:spcPts val="300"/>
              </a:spcBef>
              <a:spcAft>
                <a:spcPts val="300"/>
              </a:spcAft>
              <a:buClr>
                <a:srgbClr val="007C85"/>
              </a:buClr>
              <a:defRPr sz="1900">
                <a:solidFill>
                  <a:srgbClr val="41315E"/>
                </a:solidFill>
                <a:latin typeface="Arial" pitchFamily="34" charset="0"/>
                <a:cs typeface="Arial" pitchFamily="34" charset="0"/>
              </a:defRPr>
            </a:lvl3pPr>
            <a:lvl4pPr>
              <a:defRPr sz="1800">
                <a:solidFill>
                  <a:srgbClr val="41315E"/>
                </a:solidFill>
                <a:latin typeface="+mj-lt"/>
              </a:defRPr>
            </a:lvl4pPr>
            <a:lvl5pPr>
              <a:defRPr sz="1800">
                <a:solidFill>
                  <a:srgbClr val="41315E"/>
                </a:solidFill>
                <a:latin typeface="+mj-lt"/>
              </a:defRPr>
            </a:lvl5pPr>
          </a:lstStyle>
          <a:p>
            <a:pPr lvl="0"/>
            <a:r>
              <a:rPr lang="en-US" dirty="0"/>
              <a:t>Bullets</a:t>
            </a:r>
          </a:p>
          <a:p>
            <a:pPr lvl="1"/>
            <a:r>
              <a:rPr lang="en-US" dirty="0"/>
              <a:t>Second level</a:t>
            </a:r>
          </a:p>
          <a:p>
            <a:pPr lvl="2"/>
            <a:r>
              <a:rPr lang="en-US" dirty="0"/>
              <a:t>Third level</a:t>
            </a:r>
          </a:p>
        </p:txBody>
      </p:sp>
      <p:pic>
        <p:nvPicPr>
          <p:cNvPr id="11" name="Picture 10" descr="Burness_Paull_purple_transparent_web.png"/>
          <p:cNvPicPr>
            <a:picLocks noChangeAspect="1"/>
          </p:cNvPicPr>
          <p:nvPr userDrawn="1"/>
        </p:nvPicPr>
        <p:blipFill>
          <a:blip r:embed="rId2" cstate="print"/>
          <a:stretch>
            <a:fillRect/>
          </a:stretch>
        </p:blipFill>
        <p:spPr>
          <a:xfrm>
            <a:off x="8841408" y="261382"/>
            <a:ext cx="2846497" cy="551796"/>
          </a:xfrm>
          <a:prstGeom prst="rect">
            <a:avLst/>
          </a:prstGeom>
        </p:spPr>
      </p:pic>
    </p:spTree>
    <p:extLst>
      <p:ext uri="{BB962C8B-B14F-4D97-AF65-F5344CB8AC3E}">
        <p14:creationId xmlns:p14="http://schemas.microsoft.com/office/powerpoint/2010/main" val="2050139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08A3-D2F8-41EA-9DD1-D321462F4C3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2DF390B-3EC1-4920-82E5-29D2933E7DCD}"/>
              </a:ext>
            </a:extLst>
          </p:cNvPr>
          <p:cNvSpPr>
            <a:spLocks noGrp="1"/>
          </p:cNvSpPr>
          <p:nvPr>
            <p:ph type="dt" sz="half" idx="10"/>
          </p:nvPr>
        </p:nvSpPr>
        <p:spPr/>
        <p:txBody>
          <a:bodyPr/>
          <a:lstStyle/>
          <a:p>
            <a:fld id="{DE6E130B-FF11-4803-8790-A6BE537D05A5}" type="datetime1">
              <a:rPr lang="en-GB" smtClean="0"/>
              <a:t>05/03/2018</a:t>
            </a:fld>
            <a:endParaRPr lang="en-GB"/>
          </a:p>
        </p:txBody>
      </p:sp>
      <p:sp>
        <p:nvSpPr>
          <p:cNvPr id="4" name="Footer Placeholder 3">
            <a:extLst>
              <a:ext uri="{FF2B5EF4-FFF2-40B4-BE49-F238E27FC236}">
                <a16:creationId xmlns:a16="http://schemas.microsoft.com/office/drawing/2014/main" id="{805D4006-EB2D-4562-A8A5-49F02C071B2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1E16A20-A2AD-4006-B9F9-D3F2176E1B71}"/>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75634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630DF-59A1-4354-A420-F29A3C5CB299}"/>
              </a:ext>
            </a:extLst>
          </p:cNvPr>
          <p:cNvSpPr>
            <a:spLocks noGrp="1"/>
          </p:cNvSpPr>
          <p:nvPr>
            <p:ph type="dt" sz="half" idx="10"/>
          </p:nvPr>
        </p:nvSpPr>
        <p:spPr/>
        <p:txBody>
          <a:bodyPr/>
          <a:lstStyle/>
          <a:p>
            <a:fld id="{6445002E-E56E-4C8A-A742-F1F7BF8E53B4}" type="datetime1">
              <a:rPr lang="en-GB" smtClean="0"/>
              <a:t>05/03/2018</a:t>
            </a:fld>
            <a:endParaRPr lang="en-GB"/>
          </a:p>
        </p:txBody>
      </p:sp>
      <p:sp>
        <p:nvSpPr>
          <p:cNvPr id="3" name="Footer Placeholder 2">
            <a:extLst>
              <a:ext uri="{FF2B5EF4-FFF2-40B4-BE49-F238E27FC236}">
                <a16:creationId xmlns:a16="http://schemas.microsoft.com/office/drawing/2014/main" id="{BA81A336-DA7D-4A7F-886C-A84076646C4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133A4DD-1354-4BAE-926B-3F6DFFC681ED}"/>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172014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437BD-0505-4874-A037-760BD58B3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D9FB056-2446-4FF5-B726-1087C4C19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571E5D2-3447-4503-9750-A035A9720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63F22B-5DF5-401F-84C5-023E42266AB5}"/>
              </a:ext>
            </a:extLst>
          </p:cNvPr>
          <p:cNvSpPr>
            <a:spLocks noGrp="1"/>
          </p:cNvSpPr>
          <p:nvPr>
            <p:ph type="dt" sz="half" idx="10"/>
          </p:nvPr>
        </p:nvSpPr>
        <p:spPr/>
        <p:txBody>
          <a:bodyPr/>
          <a:lstStyle/>
          <a:p>
            <a:fld id="{C36D1589-BF9E-4F97-BF42-FC6E138C2CE3}" type="datetime1">
              <a:rPr lang="en-GB" smtClean="0"/>
              <a:t>05/03/2018</a:t>
            </a:fld>
            <a:endParaRPr lang="en-GB"/>
          </a:p>
        </p:txBody>
      </p:sp>
      <p:sp>
        <p:nvSpPr>
          <p:cNvPr id="6" name="Footer Placeholder 5">
            <a:extLst>
              <a:ext uri="{FF2B5EF4-FFF2-40B4-BE49-F238E27FC236}">
                <a16:creationId xmlns:a16="http://schemas.microsoft.com/office/drawing/2014/main" id="{1FD1EE4B-18DD-48CD-BBC3-4DA82B270FF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C46DEF-BE5F-4E37-9AFB-2762D3FEE8CD}"/>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2344198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1207-C845-42BA-9B33-778AC6C23E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BCAB6F6-F8AB-4F29-8575-D2676132B8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CE167C-2048-41C0-B094-5CF58C5F41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06B41C-06AE-42ED-9657-57D79AC72630}"/>
              </a:ext>
            </a:extLst>
          </p:cNvPr>
          <p:cNvSpPr>
            <a:spLocks noGrp="1"/>
          </p:cNvSpPr>
          <p:nvPr>
            <p:ph type="dt" sz="half" idx="10"/>
          </p:nvPr>
        </p:nvSpPr>
        <p:spPr/>
        <p:txBody>
          <a:bodyPr/>
          <a:lstStyle/>
          <a:p>
            <a:fld id="{4D5DF171-119E-407B-A8F5-935426624E1C}" type="datetime1">
              <a:rPr lang="en-GB" smtClean="0"/>
              <a:t>05/03/2018</a:t>
            </a:fld>
            <a:endParaRPr lang="en-GB"/>
          </a:p>
        </p:txBody>
      </p:sp>
      <p:sp>
        <p:nvSpPr>
          <p:cNvPr id="6" name="Footer Placeholder 5">
            <a:extLst>
              <a:ext uri="{FF2B5EF4-FFF2-40B4-BE49-F238E27FC236}">
                <a16:creationId xmlns:a16="http://schemas.microsoft.com/office/drawing/2014/main" id="{BCA497E3-1121-4598-87F1-7D8A1DFD783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A59A57-ACBB-4ADF-B1B5-05084D98CDCC}"/>
              </a:ext>
            </a:extLst>
          </p:cNvPr>
          <p:cNvSpPr>
            <a:spLocks noGrp="1"/>
          </p:cNvSpPr>
          <p:nvPr>
            <p:ph type="sldNum" sz="quarter" idx="12"/>
          </p:nvPr>
        </p:nvSpPr>
        <p:spPr/>
        <p:txBody>
          <a:bodyPr/>
          <a:lstStyle/>
          <a:p>
            <a:fld id="{2533BDD9-87D3-49A3-977B-57D972955158}" type="slidenum">
              <a:rPr lang="en-GB" smtClean="0"/>
              <a:t>‹#›</a:t>
            </a:fld>
            <a:endParaRPr lang="en-GB"/>
          </a:p>
        </p:txBody>
      </p:sp>
    </p:spTree>
    <p:extLst>
      <p:ext uri="{BB962C8B-B14F-4D97-AF65-F5344CB8AC3E}">
        <p14:creationId xmlns:p14="http://schemas.microsoft.com/office/powerpoint/2010/main" val="148529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04DF109-F77C-46D1-B2B8-B598CD43810F}"/>
              </a:ext>
            </a:extLst>
          </p:cNvPr>
          <p:cNvGrpSpPr/>
          <p:nvPr userDrawn="1"/>
        </p:nvGrpSpPr>
        <p:grpSpPr>
          <a:xfrm>
            <a:off x="3050381" y="4431616"/>
            <a:ext cx="9141619" cy="2058086"/>
            <a:chOff x="3175" y="4204494"/>
            <a:chExt cx="12188825" cy="2744114"/>
          </a:xfrm>
        </p:grpSpPr>
        <p:sp>
          <p:nvSpPr>
            <p:cNvPr id="33" name="Freeform 13">
              <a:extLst>
                <a:ext uri="{FF2B5EF4-FFF2-40B4-BE49-F238E27FC236}">
                  <a16:creationId xmlns:a16="http://schemas.microsoft.com/office/drawing/2014/main" id="{E2717869-109B-42A5-85A2-16018A148B01}"/>
                </a:ext>
              </a:extLst>
            </p:cNvPr>
            <p:cNvSpPr>
              <a:spLocks/>
            </p:cNvSpPr>
            <p:nvPr/>
          </p:nvSpPr>
          <p:spPr bwMode="auto">
            <a:xfrm>
              <a:off x="10164502" y="5456594"/>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4" name="Freeform 14">
              <a:extLst>
                <a:ext uri="{FF2B5EF4-FFF2-40B4-BE49-F238E27FC236}">
                  <a16:creationId xmlns:a16="http://schemas.microsoft.com/office/drawing/2014/main" id="{5E586CD6-7475-4AA3-83F0-F64341046773}"/>
                </a:ext>
              </a:extLst>
            </p:cNvPr>
            <p:cNvSpPr>
              <a:spLocks noEditPoints="1"/>
            </p:cNvSpPr>
            <p:nvPr/>
          </p:nvSpPr>
          <p:spPr bwMode="auto">
            <a:xfrm>
              <a:off x="8129058"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5" name="Freeform 15">
              <a:extLst>
                <a:ext uri="{FF2B5EF4-FFF2-40B4-BE49-F238E27FC236}">
                  <a16:creationId xmlns:a16="http://schemas.microsoft.com/office/drawing/2014/main" id="{6248DA46-9B87-4BD9-A3E2-6265FE78EA1B}"/>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6" name="Freeform 16">
              <a:extLst>
                <a:ext uri="{FF2B5EF4-FFF2-40B4-BE49-F238E27FC236}">
                  <a16:creationId xmlns:a16="http://schemas.microsoft.com/office/drawing/2014/main" id="{8B1E414E-D794-4AC1-A17F-DDF2584A853F}"/>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7" name="Freeform 17">
              <a:extLst>
                <a:ext uri="{FF2B5EF4-FFF2-40B4-BE49-F238E27FC236}">
                  <a16:creationId xmlns:a16="http://schemas.microsoft.com/office/drawing/2014/main" id="{7A013A77-51E9-45A9-A371-36B5DD2E2546}"/>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8" name="Freeform 18">
              <a:extLst>
                <a:ext uri="{FF2B5EF4-FFF2-40B4-BE49-F238E27FC236}">
                  <a16:creationId xmlns:a16="http://schemas.microsoft.com/office/drawing/2014/main" id="{428FA495-4944-472D-9630-246349440255}"/>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grpSp>
      <p:grpSp>
        <p:nvGrpSpPr>
          <p:cNvPr id="25" name="Group 24">
            <a:extLst>
              <a:ext uri="{FF2B5EF4-FFF2-40B4-BE49-F238E27FC236}">
                <a16:creationId xmlns:a16="http://schemas.microsoft.com/office/drawing/2014/main" id="{825E0D11-6D87-46BD-B841-ECD3247E6270}"/>
              </a:ext>
            </a:extLst>
          </p:cNvPr>
          <p:cNvGrpSpPr/>
          <p:nvPr userDrawn="1"/>
        </p:nvGrpSpPr>
        <p:grpSpPr>
          <a:xfrm>
            <a:off x="0" y="4426016"/>
            <a:ext cx="9141619" cy="2058086"/>
            <a:chOff x="3175" y="4204494"/>
            <a:chExt cx="12188825" cy="2744114"/>
          </a:xfrm>
        </p:grpSpPr>
        <p:sp>
          <p:nvSpPr>
            <p:cNvPr id="26" name="Freeform 13">
              <a:extLst>
                <a:ext uri="{FF2B5EF4-FFF2-40B4-BE49-F238E27FC236}">
                  <a16:creationId xmlns:a16="http://schemas.microsoft.com/office/drawing/2014/main" id="{63793913-D776-45E0-B9BE-30322950DF0B}"/>
                </a:ext>
              </a:extLst>
            </p:cNvPr>
            <p:cNvSpPr>
              <a:spLocks/>
            </p:cNvSpPr>
            <p:nvPr/>
          </p:nvSpPr>
          <p:spPr bwMode="auto">
            <a:xfrm>
              <a:off x="10164502" y="5456594"/>
              <a:ext cx="2027498"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27" name="Freeform 14">
              <a:extLst>
                <a:ext uri="{FF2B5EF4-FFF2-40B4-BE49-F238E27FC236}">
                  <a16:creationId xmlns:a16="http://schemas.microsoft.com/office/drawing/2014/main" id="{951A1415-7A1D-4A93-B0A4-610501087F9A}"/>
                </a:ext>
              </a:extLst>
            </p:cNvPr>
            <p:cNvSpPr>
              <a:spLocks noEditPoints="1"/>
            </p:cNvSpPr>
            <p:nvPr/>
          </p:nvSpPr>
          <p:spPr bwMode="auto">
            <a:xfrm>
              <a:off x="8129058" y="4444425"/>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28" name="Freeform 15">
              <a:extLst>
                <a:ext uri="{FF2B5EF4-FFF2-40B4-BE49-F238E27FC236}">
                  <a16:creationId xmlns:a16="http://schemas.microsoft.com/office/drawing/2014/main" id="{69DC0EFB-70FA-44DF-9F65-5C6CBA283115}"/>
                </a:ext>
              </a:extLst>
            </p:cNvPr>
            <p:cNvSpPr>
              <a:spLocks/>
            </p:cNvSpPr>
            <p:nvPr/>
          </p:nvSpPr>
          <p:spPr bwMode="auto">
            <a:xfrm>
              <a:off x="6098382" y="5052993"/>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29" name="Freeform 16">
              <a:extLst>
                <a:ext uri="{FF2B5EF4-FFF2-40B4-BE49-F238E27FC236}">
                  <a16:creationId xmlns:a16="http://schemas.microsoft.com/office/drawing/2014/main" id="{6706547C-D8AF-4D1C-A712-55927D6F183D}"/>
                </a:ext>
              </a:extLst>
            </p:cNvPr>
            <p:cNvSpPr>
              <a:spLocks/>
            </p:cNvSpPr>
            <p:nvPr/>
          </p:nvSpPr>
          <p:spPr bwMode="auto">
            <a:xfrm>
              <a:off x="4070883" y="4687534"/>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0" name="Freeform 17">
              <a:extLst>
                <a:ext uri="{FF2B5EF4-FFF2-40B4-BE49-F238E27FC236}">
                  <a16:creationId xmlns:a16="http://schemas.microsoft.com/office/drawing/2014/main" id="{1B874577-8ED0-4C77-A061-90878FA0B683}"/>
                </a:ext>
              </a:extLst>
            </p:cNvPr>
            <p:cNvSpPr>
              <a:spLocks/>
            </p:cNvSpPr>
            <p:nvPr/>
          </p:nvSpPr>
          <p:spPr bwMode="auto">
            <a:xfrm>
              <a:off x="2035441" y="4204494"/>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sp>
          <p:nvSpPr>
            <p:cNvPr id="31" name="Freeform 18">
              <a:extLst>
                <a:ext uri="{FF2B5EF4-FFF2-40B4-BE49-F238E27FC236}">
                  <a16:creationId xmlns:a16="http://schemas.microsoft.com/office/drawing/2014/main" id="{9475BEB8-6A3E-480E-AC46-3013102B90F8}"/>
                </a:ext>
              </a:extLst>
            </p:cNvPr>
            <p:cNvSpPr>
              <a:spLocks noEditPoints="1"/>
            </p:cNvSpPr>
            <p:nvPr/>
          </p:nvSpPr>
          <p:spPr bwMode="auto">
            <a:xfrm>
              <a:off x="3175" y="4293475"/>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5F5F5">
                <a:lumMod val="95000"/>
              </a:srgbClr>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44546A"/>
                </a:solidFill>
                <a:effectLst/>
                <a:uLnTx/>
                <a:uFillTx/>
              </a:endParaRPr>
            </a:p>
          </p:txBody>
        </p:sp>
      </p:grpSp>
      <p:sp>
        <p:nvSpPr>
          <p:cNvPr id="39" name="Rectangle 38">
            <a:extLst>
              <a:ext uri="{FF2B5EF4-FFF2-40B4-BE49-F238E27FC236}">
                <a16:creationId xmlns:a16="http://schemas.microsoft.com/office/drawing/2014/main" id="{91586364-5208-4D00-AD46-E6ECE814503A}"/>
              </a:ext>
            </a:extLst>
          </p:cNvPr>
          <p:cNvSpPr/>
          <p:nvPr userDrawn="1"/>
        </p:nvSpPr>
        <p:spPr>
          <a:xfrm>
            <a:off x="0" y="6474064"/>
            <a:ext cx="12192000" cy="383937"/>
          </a:xfrm>
          <a:prstGeom prst="rect">
            <a:avLst/>
          </a:prstGeom>
          <a:solidFill>
            <a:srgbClr val="FFAE14"/>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chemeClr val="tx1">
                    <a:lumMod val="75000"/>
                    <a:lumOff val="25000"/>
                  </a:schemeClr>
                </a:solidFill>
                <a:effectLst/>
                <a:uLnTx/>
                <a:uFillTx/>
                <a:latin typeface="Roboto"/>
                <a:ea typeface="+mn-ea"/>
                <a:cs typeface="+mn-cs"/>
              </a:rPr>
              <a:t>       www.uogfintech.com  |  info@uogfintech.com  |  @</a:t>
            </a:r>
            <a:r>
              <a:rPr kumimoji="0" lang="en-GB" sz="1000" b="0" i="0" u="none" strike="noStrike" kern="0" cap="none" spc="0" normalizeH="0" baseline="0" noProof="0" dirty="0" err="1">
                <a:ln>
                  <a:noFill/>
                </a:ln>
                <a:solidFill>
                  <a:schemeClr val="tx1">
                    <a:lumMod val="75000"/>
                    <a:lumOff val="25000"/>
                  </a:schemeClr>
                </a:solidFill>
                <a:effectLst/>
                <a:uLnTx/>
                <a:uFillTx/>
                <a:latin typeface="Roboto"/>
                <a:ea typeface="+mn-ea"/>
                <a:cs typeface="+mn-cs"/>
              </a:rPr>
              <a:t>UoGFinTech</a:t>
            </a:r>
            <a:endParaRPr kumimoji="0" lang="en-GB" sz="1000" b="0" i="0" u="none" strike="noStrike" kern="0" cap="none" spc="0" normalizeH="0" baseline="0" noProof="0" dirty="0">
              <a:ln>
                <a:noFill/>
              </a:ln>
              <a:solidFill>
                <a:schemeClr val="tx1">
                  <a:lumMod val="75000"/>
                  <a:lumOff val="25000"/>
                </a:schemeClr>
              </a:solidFill>
              <a:effectLst/>
              <a:uLnTx/>
              <a:uFillTx/>
              <a:latin typeface="Roboto"/>
              <a:ea typeface="+mn-ea"/>
              <a:cs typeface="+mn-cs"/>
            </a:endParaRPr>
          </a:p>
        </p:txBody>
      </p:sp>
      <p:sp>
        <p:nvSpPr>
          <p:cNvPr id="2" name="Title Placeholder 1">
            <a:extLst>
              <a:ext uri="{FF2B5EF4-FFF2-40B4-BE49-F238E27FC236}">
                <a16:creationId xmlns:a16="http://schemas.microsoft.com/office/drawing/2014/main" id="{1943A15D-432B-448C-9D04-547E1743B3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647B803E-06BA-4D26-B97E-1B825614A6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715715EF-26F3-4201-AED8-7FAF82C47E6A}"/>
              </a:ext>
            </a:extLst>
          </p:cNvPr>
          <p:cNvSpPr>
            <a:spLocks noGrp="1"/>
          </p:cNvSpPr>
          <p:nvPr>
            <p:ph type="dt" sz="half" idx="2"/>
          </p:nvPr>
        </p:nvSpPr>
        <p:spPr>
          <a:xfrm>
            <a:off x="838200" y="6553200"/>
            <a:ext cx="2743200" cy="168275"/>
          </a:xfrm>
          <a:prstGeom prst="rect">
            <a:avLst/>
          </a:prstGeom>
        </p:spPr>
        <p:txBody>
          <a:bodyPr vert="horz" lIns="91440" tIns="45720" rIns="91440" bIns="45720" rtlCol="0" anchor="ctr"/>
          <a:lstStyle>
            <a:lvl1pPr algn="l">
              <a:defRPr sz="1200">
                <a:solidFill>
                  <a:schemeClr val="tx1">
                    <a:tint val="75000"/>
                  </a:schemeClr>
                </a:solidFill>
              </a:defRPr>
            </a:lvl1pPr>
          </a:lstStyle>
          <a:p>
            <a:fld id="{751E8B67-F8C3-403F-9B7A-2728B2A28E88}" type="datetime1">
              <a:rPr lang="en-GB" smtClean="0"/>
              <a:t>05/03/2018</a:t>
            </a:fld>
            <a:endParaRPr lang="en-GB"/>
          </a:p>
        </p:txBody>
      </p:sp>
      <p:sp>
        <p:nvSpPr>
          <p:cNvPr id="5" name="Footer Placeholder 4">
            <a:extLst>
              <a:ext uri="{FF2B5EF4-FFF2-40B4-BE49-F238E27FC236}">
                <a16:creationId xmlns:a16="http://schemas.microsoft.com/office/drawing/2014/main" id="{EDE03A9F-F982-4110-AA76-5884282BC87F}"/>
              </a:ext>
            </a:extLst>
          </p:cNvPr>
          <p:cNvSpPr>
            <a:spLocks noGrp="1"/>
          </p:cNvSpPr>
          <p:nvPr>
            <p:ph type="ftr" sz="quarter" idx="3"/>
          </p:nvPr>
        </p:nvSpPr>
        <p:spPr>
          <a:xfrm>
            <a:off x="4038600" y="6553200"/>
            <a:ext cx="4114800" cy="1682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82B74BB-44F8-4108-9B26-1AD1A9237F84}"/>
              </a:ext>
            </a:extLst>
          </p:cNvPr>
          <p:cNvSpPr>
            <a:spLocks noGrp="1"/>
          </p:cNvSpPr>
          <p:nvPr>
            <p:ph type="sldNum" sz="quarter" idx="4"/>
          </p:nvPr>
        </p:nvSpPr>
        <p:spPr>
          <a:xfrm>
            <a:off x="8610600" y="6553200"/>
            <a:ext cx="2743200" cy="168275"/>
          </a:xfrm>
          <a:prstGeom prst="rect">
            <a:avLst/>
          </a:prstGeom>
        </p:spPr>
        <p:txBody>
          <a:bodyPr vert="horz" lIns="91440" tIns="45720" rIns="91440" bIns="45720" rtlCol="0" anchor="ctr"/>
          <a:lstStyle>
            <a:lvl1pPr algn="r">
              <a:defRPr sz="1200">
                <a:solidFill>
                  <a:schemeClr val="tx1">
                    <a:tint val="75000"/>
                  </a:schemeClr>
                </a:solidFill>
              </a:defRPr>
            </a:lvl1pPr>
          </a:lstStyle>
          <a:p>
            <a:fld id="{2533BDD9-87D3-49A3-977B-57D972955158}" type="slidenum">
              <a:rPr lang="en-GB" smtClean="0"/>
              <a:t>‹#›</a:t>
            </a:fld>
            <a:endParaRPr lang="en-GB" dirty="0"/>
          </a:p>
        </p:txBody>
      </p:sp>
      <p:pic>
        <p:nvPicPr>
          <p:cNvPr id="24" name="Picture 23">
            <a:extLst>
              <a:ext uri="{FF2B5EF4-FFF2-40B4-BE49-F238E27FC236}">
                <a16:creationId xmlns:a16="http://schemas.microsoft.com/office/drawing/2014/main" id="{BB0E9949-C31E-4F4F-8BA5-42F8CF35AE8E}"/>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9867551" y="240130"/>
            <a:ext cx="1627023" cy="626926"/>
          </a:xfrm>
          <a:prstGeom prst="rect">
            <a:avLst/>
          </a:prstGeom>
        </p:spPr>
      </p:pic>
    </p:spTree>
    <p:extLst>
      <p:ext uri="{BB962C8B-B14F-4D97-AF65-F5344CB8AC3E}">
        <p14:creationId xmlns:p14="http://schemas.microsoft.com/office/powerpoint/2010/main" val="47728288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8" r:id="rId12"/>
    <p:sldLayoutId id="2147483710" r:id="rId13"/>
    <p:sldLayoutId id="2147483711" r:id="rId14"/>
    <p:sldLayoutId id="2147483712" r:id="rId15"/>
    <p:sldLayoutId id="2147483714" r:id="rId16"/>
    <p:sldLayoutId id="2147483715" r:id="rId17"/>
    <p:sldLayoutId id="2147483716" r:id="rId18"/>
    <p:sldLayoutId id="2147483717" r:id="rId19"/>
    <p:sldLayoutId id="2147483651" r:id="rId20"/>
    <p:sldLayoutId id="2147483653" r:id="rId21"/>
    <p:sldLayoutId id="2147483654" r:id="rId22"/>
    <p:sldLayoutId id="2147483652" r:id="rId23"/>
    <p:sldLayoutId id="2147483656" r:id="rId24"/>
    <p:sldLayoutId id="2147483657" r:id="rId25"/>
    <p:sldLayoutId id="2147483694" r:id="rId26"/>
    <p:sldLayoutId id="2147483718" r:id="rId27"/>
    <p:sldLayoutId id="2147483719" r:id="rId28"/>
    <p:sldLayoutId id="2147483720" r:id="rId29"/>
  </p:sldLayoutIdLst>
  <p:hf hdr="0" ftr="0" dt="0"/>
  <p:txStyles>
    <p:titleStyle>
      <a:lvl1pPr algn="ctr" defTabSz="914400" rtl="0" eaLnBrk="1" latinLnBrk="0" hangingPunct="1">
        <a:lnSpc>
          <a:spcPct val="90000"/>
        </a:lnSpc>
        <a:spcBef>
          <a:spcPct val="0"/>
        </a:spcBef>
        <a:buNone/>
        <a:defRPr sz="4200" b="1" kern="1200">
          <a:solidFill>
            <a:srgbClr val="FDB813"/>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67299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Lst>
  <p:txStyles>
    <p:titleStyle>
      <a:lvl1pPr algn="l" defTabSz="914217" rtl="0" eaLnBrk="1" latinLnBrk="0" hangingPunct="1">
        <a:spcBef>
          <a:spcPct val="0"/>
        </a:spcBef>
        <a:buNone/>
        <a:defRPr sz="2999" b="1" kern="1200">
          <a:solidFill>
            <a:srgbClr val="007C85"/>
          </a:solidFill>
          <a:latin typeface="+mj-lt"/>
          <a:ea typeface="+mj-ea"/>
          <a:cs typeface="+mj-cs"/>
        </a:defRPr>
      </a:lvl1pPr>
    </p:titleStyle>
    <p:bodyStyle>
      <a:lvl1pPr marL="342831" indent="-342831" algn="l" defTabSz="914217" rtl="0" eaLnBrk="1" latinLnBrk="0" hangingPunct="1">
        <a:lnSpc>
          <a:spcPct val="150000"/>
        </a:lnSpc>
        <a:spcBef>
          <a:spcPct val="20000"/>
        </a:spcBef>
        <a:buClr>
          <a:srgbClr val="007C85"/>
        </a:buClr>
        <a:buFont typeface="Arial" pitchFamily="34" charset="0"/>
        <a:buChar char="•"/>
        <a:defRPr sz="2500" kern="1200">
          <a:solidFill>
            <a:srgbClr val="41315E"/>
          </a:solidFill>
          <a:latin typeface="Arial" pitchFamily="34" charset="0"/>
          <a:ea typeface="+mn-ea"/>
          <a:cs typeface="Arial" pitchFamily="34" charset="0"/>
        </a:defRPr>
      </a:lvl1pPr>
      <a:lvl2pPr marL="742801" indent="-285693" algn="l" defTabSz="914217" rtl="0" eaLnBrk="1" latinLnBrk="0" hangingPunct="1">
        <a:lnSpc>
          <a:spcPct val="150000"/>
        </a:lnSpc>
        <a:spcBef>
          <a:spcPct val="20000"/>
        </a:spcBef>
        <a:buClr>
          <a:srgbClr val="007C85"/>
        </a:buClr>
        <a:buFont typeface="Arial" pitchFamily="34" charset="0"/>
        <a:buChar char="–"/>
        <a:defRPr sz="2100" kern="1200">
          <a:solidFill>
            <a:srgbClr val="41315E"/>
          </a:solidFill>
          <a:latin typeface="Arial" pitchFamily="34" charset="0"/>
          <a:ea typeface="+mn-ea"/>
          <a:cs typeface="Arial" pitchFamily="34" charset="0"/>
        </a:defRPr>
      </a:lvl2pPr>
      <a:lvl3pPr marL="1142771" indent="-228554" algn="l" defTabSz="914217" rtl="0" eaLnBrk="1" latinLnBrk="0" hangingPunct="1">
        <a:lnSpc>
          <a:spcPct val="150000"/>
        </a:lnSpc>
        <a:spcBef>
          <a:spcPct val="20000"/>
        </a:spcBef>
        <a:buClr>
          <a:srgbClr val="007C85"/>
        </a:buClr>
        <a:buFont typeface="Arial" pitchFamily="34" charset="0"/>
        <a:buChar char="•"/>
        <a:defRPr sz="1900" kern="1200">
          <a:solidFill>
            <a:srgbClr val="41315E"/>
          </a:solidFill>
          <a:latin typeface="Arial" pitchFamily="34" charset="0"/>
          <a:ea typeface="+mn-ea"/>
          <a:cs typeface="Arial" pitchFamily="34" charset="0"/>
        </a:defRPr>
      </a:lvl3pPr>
      <a:lvl4pPr marL="1599880" indent="-228554" algn="l" defTabSz="914217" rtl="0" eaLnBrk="1" latinLnBrk="0" hangingPunct="1">
        <a:spcBef>
          <a:spcPct val="20000"/>
        </a:spcBef>
        <a:buFont typeface="Arial" pitchFamily="34" charset="0"/>
        <a:buChar char="–"/>
        <a:defRPr sz="2799" kern="1200">
          <a:solidFill>
            <a:srgbClr val="2F2444"/>
          </a:solidFill>
          <a:latin typeface="Arial" pitchFamily="34" charset="0"/>
          <a:ea typeface="+mn-ea"/>
          <a:cs typeface="Arial" pitchFamily="34" charset="0"/>
        </a:defRPr>
      </a:lvl4pPr>
      <a:lvl5pPr marL="2056989" indent="-228554" algn="l" defTabSz="914217" rtl="0" eaLnBrk="1" latinLnBrk="0" hangingPunct="1">
        <a:spcBef>
          <a:spcPct val="20000"/>
        </a:spcBef>
        <a:buFont typeface="Arial" pitchFamily="34" charset="0"/>
        <a:buChar char="»"/>
        <a:defRPr sz="2799" kern="1200">
          <a:solidFill>
            <a:srgbClr val="2F2444"/>
          </a:solidFill>
          <a:latin typeface="Arial" pitchFamily="34" charset="0"/>
          <a:ea typeface="+mn-ea"/>
          <a:cs typeface="Arial"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5" Type="http://schemas.openxmlformats.org/officeDocument/2006/relationships/image" Target="../media/image16.tiff"/><Relationship Id="rId4" Type="http://schemas.openxmlformats.org/officeDocument/2006/relationships/image" Target="../media/image15.jp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ointelegraph.com/news/cryptocurrency-regulation-in-the-international-community-2015-part-2" TargetMode="External"/><Relationship Id="rId2" Type="http://schemas.openxmlformats.org/officeDocument/2006/relationships/image" Target="../media/image32.tiff"/><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fca.org.uk/firms/authorisation/apply-authorisation" TargetMode="Externa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hyperlink" Target="https://www.fca.org.uk/firms" TargetMode="Externa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alphaModFix amt="85000"/>
            <a:extLst>
              <a:ext uri="{28A0092B-C50C-407E-A947-70E740481C1C}">
                <a14:useLocalDpi xmlns:a14="http://schemas.microsoft.com/office/drawing/2010/main" val="0"/>
              </a:ext>
            </a:extLst>
          </a:blip>
          <a:srcRect t="7826" b="7826"/>
          <a:stretch>
            <a:fillRect/>
          </a:stretch>
        </p:blipFill>
        <p:spPr>
          <a:solidFill>
            <a:schemeClr val="bg1">
              <a:lumMod val="90000"/>
            </a:schemeClr>
          </a:solidFill>
        </p:spPr>
      </p:pic>
      <p:sp>
        <p:nvSpPr>
          <p:cNvPr id="3" name="Rectangle 2">
            <a:extLst>
              <a:ext uri="{FF2B5EF4-FFF2-40B4-BE49-F238E27FC236}">
                <a16:creationId xmlns:a16="http://schemas.microsoft.com/office/drawing/2014/main" id="{D8C3728B-C853-49AD-A911-CBD67B799539}"/>
              </a:ext>
            </a:extLst>
          </p:cNvPr>
          <p:cNvSpPr/>
          <p:nvPr/>
        </p:nvSpPr>
        <p:spPr>
          <a:xfrm>
            <a:off x="464695" y="2398426"/>
            <a:ext cx="11107712" cy="2668874"/>
          </a:xfrm>
          <a:prstGeom prst="rect">
            <a:avLst/>
          </a:prstGeom>
          <a:solidFill>
            <a:schemeClr val="bg1">
              <a:alpha val="32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720B3E2-76EB-4A7F-8A1F-B45B1C7606A2}"/>
              </a:ext>
            </a:extLst>
          </p:cNvPr>
          <p:cNvSpPr txBox="1"/>
          <p:nvPr/>
        </p:nvSpPr>
        <p:spPr>
          <a:xfrm>
            <a:off x="1088047" y="2755560"/>
            <a:ext cx="10015903" cy="1495794"/>
          </a:xfrm>
          <a:prstGeom prst="rect">
            <a:avLst/>
          </a:prstGeom>
          <a:noFill/>
        </p:spPr>
        <p:txBody>
          <a:bodyPr wrap="square" lIns="0" tIns="0" rIns="0" bIns="0" rtlCol="0">
            <a:spAutoFit/>
          </a:bodyPr>
          <a:lstStyle/>
          <a:p>
            <a:pPr algn="ctr">
              <a:lnSpc>
                <a:spcPct val="80000"/>
              </a:lnSpc>
            </a:pPr>
            <a:r>
              <a:rPr lang="it-IT" sz="6000" b="1" spc="350" dirty="0" err="1">
                <a:solidFill>
                  <a:srgbClr val="FDB813"/>
                </a:solidFill>
                <a:ea typeface="Lato Bold" panose="020F0502020204030203" pitchFamily="34" charset="0"/>
                <a:cs typeface="Lato Bold" panose="020F0502020204030203" pitchFamily="34" charset="0"/>
              </a:rPr>
              <a:t>Ethics</a:t>
            </a:r>
            <a:r>
              <a:rPr lang="it-IT" sz="6000" b="1" spc="350" dirty="0">
                <a:solidFill>
                  <a:srgbClr val="FDB813"/>
                </a:solidFill>
                <a:ea typeface="Lato Bold" panose="020F0502020204030203" pitchFamily="34" charset="0"/>
                <a:cs typeface="Lato Bold" panose="020F0502020204030203" pitchFamily="34" charset="0"/>
              </a:rPr>
              <a:t> and </a:t>
            </a:r>
            <a:r>
              <a:rPr lang="it-IT" sz="6000" b="1" spc="350" dirty="0" err="1">
                <a:solidFill>
                  <a:srgbClr val="FDB813"/>
                </a:solidFill>
                <a:ea typeface="Lato Bold" panose="020F0502020204030203" pitchFamily="34" charset="0"/>
                <a:cs typeface="Lato Bold" panose="020F0502020204030203" pitchFamily="34" charset="0"/>
              </a:rPr>
              <a:t>Regulations</a:t>
            </a:r>
            <a:r>
              <a:rPr lang="it-IT" sz="6000" b="1" spc="350" dirty="0">
                <a:solidFill>
                  <a:srgbClr val="FDB813"/>
                </a:solidFill>
                <a:ea typeface="Lato Bold" panose="020F0502020204030203" pitchFamily="34" charset="0"/>
                <a:cs typeface="Lato Bold" panose="020F0502020204030203" pitchFamily="34" charset="0"/>
              </a:rPr>
              <a:t> </a:t>
            </a:r>
          </a:p>
          <a:p>
            <a:pPr algn="ctr">
              <a:lnSpc>
                <a:spcPct val="80000"/>
              </a:lnSpc>
            </a:pPr>
            <a:r>
              <a:rPr lang="it-IT" sz="6000" b="1" spc="350" dirty="0">
                <a:solidFill>
                  <a:srgbClr val="FDB813"/>
                </a:solidFill>
                <a:ea typeface="Lato Bold" panose="020F0502020204030203" pitchFamily="34" charset="0"/>
                <a:cs typeface="Lato Bold" panose="020F0502020204030203" pitchFamily="34" charset="0"/>
              </a:rPr>
              <a:t>of </a:t>
            </a:r>
            <a:r>
              <a:rPr lang="it-IT" sz="6000" b="1" spc="350" dirty="0" err="1">
                <a:solidFill>
                  <a:srgbClr val="FDB813"/>
                </a:solidFill>
                <a:ea typeface="Lato Bold" panose="020F0502020204030203" pitchFamily="34" charset="0"/>
                <a:cs typeface="Lato Bold" panose="020F0502020204030203" pitchFamily="34" charset="0"/>
              </a:rPr>
              <a:t>Fintech</a:t>
            </a:r>
            <a:endParaRPr lang="en-US" sz="6000" b="1" spc="350" dirty="0">
              <a:solidFill>
                <a:srgbClr val="FDB813"/>
              </a:solidFill>
              <a:ea typeface="Lato Bold" panose="020F0502020204030203" pitchFamily="34" charset="0"/>
              <a:cs typeface="Lato Bold" panose="020F0502020204030203" pitchFamily="34" charset="0"/>
            </a:endParaRPr>
          </a:p>
        </p:txBody>
      </p:sp>
      <p:sp>
        <p:nvSpPr>
          <p:cNvPr id="14" name="TextBox 13">
            <a:extLst>
              <a:ext uri="{FF2B5EF4-FFF2-40B4-BE49-F238E27FC236}">
                <a16:creationId xmlns:a16="http://schemas.microsoft.com/office/drawing/2014/main" id="{86AD4CB1-EE91-45D7-8324-E5591282A85B}"/>
              </a:ext>
            </a:extLst>
          </p:cNvPr>
          <p:cNvSpPr txBox="1"/>
          <p:nvPr/>
        </p:nvSpPr>
        <p:spPr>
          <a:xfrm>
            <a:off x="4585009" y="4273446"/>
            <a:ext cx="3021981" cy="492443"/>
          </a:xfrm>
          <a:prstGeom prst="rect">
            <a:avLst/>
          </a:prstGeom>
          <a:noFill/>
        </p:spPr>
        <p:txBody>
          <a:bodyPr wrap="square" lIns="0" tIns="0" rIns="0" bIns="0" rtlCol="0">
            <a:spAutoFit/>
          </a:bodyPr>
          <a:lstStyle/>
          <a:p>
            <a:pPr algn="ctr"/>
            <a:r>
              <a:rPr lang="en-GB" sz="1600" b="1" dirty="0">
                <a:solidFill>
                  <a:schemeClr val="bg1"/>
                </a:solidFill>
                <a:ea typeface="Lato Medium" panose="020F0502020204030203" pitchFamily="34" charset="0"/>
                <a:cs typeface="Lato Medium" panose="020F0502020204030203" pitchFamily="34" charset="0"/>
              </a:rPr>
              <a:t>Workshop</a:t>
            </a:r>
          </a:p>
          <a:p>
            <a:pPr algn="ctr"/>
            <a:r>
              <a:rPr lang="en-GB" sz="1600" b="1" dirty="0">
                <a:solidFill>
                  <a:schemeClr val="bg1"/>
                </a:solidFill>
                <a:ea typeface="Lato Medium" panose="020F0502020204030203" pitchFamily="34" charset="0"/>
                <a:cs typeface="Lato Medium" panose="020F0502020204030203" pitchFamily="34" charset="0"/>
              </a:rPr>
              <a:t>28th February 2018</a:t>
            </a:r>
            <a:endParaRPr lang="en-US" sz="1600" b="1" dirty="0">
              <a:solidFill>
                <a:schemeClr val="bg1"/>
              </a:solidFill>
              <a:ea typeface="Lato Medium" panose="020F0502020204030203" pitchFamily="34" charset="0"/>
              <a:cs typeface="Lato Medium" panose="020F0502020204030203" pitchFamily="34" charset="0"/>
            </a:endParaRPr>
          </a:p>
        </p:txBody>
      </p:sp>
      <p:pic>
        <p:nvPicPr>
          <p:cNvPr id="6" name="Picture 5">
            <a:extLst>
              <a:ext uri="{FF2B5EF4-FFF2-40B4-BE49-F238E27FC236}">
                <a16:creationId xmlns:a16="http://schemas.microsoft.com/office/drawing/2014/main" id="{6D2EE2F5-C0CF-42C7-8FCA-946B66DA1D4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500" b="79286" l="27757" r="73384">
                        <a14:foregroundMark x1="65019" y1="35714" x2="55133" y2="36071"/>
                        <a14:foregroundMark x1="55133" y1="36071" x2="50570" y2="47143"/>
                        <a14:foregroundMark x1="50570" y1="47143" x2="44106" y2="49286"/>
                        <a14:foregroundMark x1="44106" y1="49286" x2="44487" y2="55357"/>
                        <a14:foregroundMark x1="44867" y1="55357" x2="50190" y2="55357"/>
                        <a14:foregroundMark x1="50190" y1="55357" x2="51711" y2="68929"/>
                        <a14:foregroundMark x1="51711" y1="68571" x2="50951" y2="71071"/>
                        <a14:foregroundMark x1="50951" y1="71429" x2="59316" y2="70357"/>
                        <a14:foregroundMark x1="58935" y1="70357" x2="57795" y2="53929"/>
                        <a14:foregroundMark x1="57795" y1="55000" x2="63878" y2="55000"/>
                      </a14:backgroundRemoval>
                    </a14:imgEffect>
                  </a14:imgLayer>
                </a14:imgProps>
              </a:ext>
              <a:ext uri="{28A0092B-C50C-407E-A947-70E740481C1C}">
                <a14:useLocalDpi xmlns:a14="http://schemas.microsoft.com/office/drawing/2010/main" val="0"/>
              </a:ext>
            </a:extLst>
          </a:blip>
          <a:srcRect l="24130" t="25700" r="21255" b="25702"/>
          <a:stretch/>
        </p:blipFill>
        <p:spPr>
          <a:xfrm>
            <a:off x="2581727" y="5443555"/>
            <a:ext cx="721328" cy="683363"/>
          </a:xfrm>
          <a:prstGeom prst="rect">
            <a:avLst/>
          </a:prstGeom>
        </p:spPr>
      </p:pic>
      <p:sp>
        <p:nvSpPr>
          <p:cNvPr id="7" name="TextBox 6">
            <a:extLst>
              <a:ext uri="{FF2B5EF4-FFF2-40B4-BE49-F238E27FC236}">
                <a16:creationId xmlns:a16="http://schemas.microsoft.com/office/drawing/2014/main" id="{9EC86671-7EC3-43A8-9B21-3A160C97D84C}"/>
              </a:ext>
            </a:extLst>
          </p:cNvPr>
          <p:cNvSpPr txBox="1"/>
          <p:nvPr/>
        </p:nvSpPr>
        <p:spPr>
          <a:xfrm>
            <a:off x="3888531" y="6184529"/>
            <a:ext cx="19947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DB813"/>
                </a:solidFill>
                <a:effectLst/>
                <a:uLnTx/>
                <a:uFillTx/>
                <a:latin typeface="+mj-lt"/>
                <a:ea typeface="+mn-ea"/>
                <a:cs typeface="+mn-cs"/>
              </a:rPr>
              <a:t>@UoGfintech</a:t>
            </a:r>
          </a:p>
        </p:txBody>
      </p:sp>
      <p:pic>
        <p:nvPicPr>
          <p:cNvPr id="8" name="Picture 7">
            <a:extLst>
              <a:ext uri="{FF2B5EF4-FFF2-40B4-BE49-F238E27FC236}">
                <a16:creationId xmlns:a16="http://schemas.microsoft.com/office/drawing/2014/main" id="{8E7DA9A1-48FC-4B57-BD94-3862DE28812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667" r="100000"/>
                    </a14:imgEffect>
                  </a14:imgLayer>
                </a14:imgProps>
              </a:ext>
            </a:extLst>
          </a:blip>
          <a:stretch>
            <a:fillRect/>
          </a:stretch>
        </p:blipFill>
        <p:spPr>
          <a:xfrm>
            <a:off x="4473651" y="5528866"/>
            <a:ext cx="564155" cy="458846"/>
          </a:xfrm>
          <a:prstGeom prst="rect">
            <a:avLst/>
          </a:prstGeom>
        </p:spPr>
      </p:pic>
      <p:sp>
        <p:nvSpPr>
          <p:cNvPr id="9" name="TextBox 8">
            <a:extLst>
              <a:ext uri="{FF2B5EF4-FFF2-40B4-BE49-F238E27FC236}">
                <a16:creationId xmlns:a16="http://schemas.microsoft.com/office/drawing/2014/main" id="{A6D4FBA5-D440-4C10-AE69-D8487BE60137}"/>
              </a:ext>
            </a:extLst>
          </p:cNvPr>
          <p:cNvSpPr txBox="1"/>
          <p:nvPr/>
        </p:nvSpPr>
        <p:spPr>
          <a:xfrm>
            <a:off x="2072391" y="6184529"/>
            <a:ext cx="16705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DB813"/>
                </a:solidFill>
                <a:effectLst/>
                <a:uLnTx/>
                <a:uFillTx/>
                <a:latin typeface="+mj-lt"/>
                <a:ea typeface="+mn-ea"/>
                <a:cs typeface="+mn-cs"/>
              </a:rPr>
              <a:t>/UoGfintech</a:t>
            </a:r>
          </a:p>
        </p:txBody>
      </p:sp>
      <p:pic>
        <p:nvPicPr>
          <p:cNvPr id="10" name="Picture 9">
            <a:extLst>
              <a:ext uri="{FF2B5EF4-FFF2-40B4-BE49-F238E27FC236}">
                <a16:creationId xmlns:a16="http://schemas.microsoft.com/office/drawing/2014/main" id="{582A1776-8E7F-433F-8CAA-677626BC7D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8266" y="5523464"/>
            <a:ext cx="610906" cy="614086"/>
          </a:xfrm>
          <a:prstGeom prst="rect">
            <a:avLst/>
          </a:prstGeom>
        </p:spPr>
      </p:pic>
      <p:sp>
        <p:nvSpPr>
          <p:cNvPr id="11" name="Rectangle 10">
            <a:extLst>
              <a:ext uri="{FF2B5EF4-FFF2-40B4-BE49-F238E27FC236}">
                <a16:creationId xmlns:a16="http://schemas.microsoft.com/office/drawing/2014/main" id="{530285C4-E2C9-431C-BD89-E2053577BF89}"/>
              </a:ext>
            </a:extLst>
          </p:cNvPr>
          <p:cNvSpPr/>
          <p:nvPr/>
        </p:nvSpPr>
        <p:spPr>
          <a:xfrm>
            <a:off x="7846788" y="6177464"/>
            <a:ext cx="280846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DB813"/>
                </a:solidFill>
                <a:effectLst/>
                <a:uLnTx/>
                <a:uFillTx/>
                <a:latin typeface="+mj-lt"/>
                <a:ea typeface="+mn-ea"/>
                <a:cs typeface="+mn-cs"/>
              </a:rPr>
              <a:t>UoG FinTech Society</a:t>
            </a:r>
          </a:p>
        </p:txBody>
      </p:sp>
      <p:pic>
        <p:nvPicPr>
          <p:cNvPr id="12" name="Picture 11">
            <a:extLst>
              <a:ext uri="{FF2B5EF4-FFF2-40B4-BE49-F238E27FC236}">
                <a16:creationId xmlns:a16="http://schemas.microsoft.com/office/drawing/2014/main" id="{A3DEEB69-B4EB-4856-8C72-4731F40CE6B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10101" y="5492323"/>
            <a:ext cx="649740" cy="650553"/>
          </a:xfrm>
          <a:prstGeom prst="rect">
            <a:avLst/>
          </a:prstGeom>
        </p:spPr>
      </p:pic>
      <p:sp>
        <p:nvSpPr>
          <p:cNvPr id="15" name="Rectangle 14">
            <a:extLst>
              <a:ext uri="{FF2B5EF4-FFF2-40B4-BE49-F238E27FC236}">
                <a16:creationId xmlns:a16="http://schemas.microsoft.com/office/drawing/2014/main" id="{641C8FBB-3D5F-47C4-BE46-B17EFF18F928}"/>
              </a:ext>
            </a:extLst>
          </p:cNvPr>
          <p:cNvSpPr/>
          <p:nvPr/>
        </p:nvSpPr>
        <p:spPr>
          <a:xfrm>
            <a:off x="5889217" y="6184529"/>
            <a:ext cx="151496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DB813"/>
                </a:solidFill>
                <a:effectLst/>
                <a:uLnTx/>
                <a:uFillTx/>
                <a:latin typeface="+mj-lt"/>
                <a:ea typeface="+mn-ea"/>
                <a:cs typeface="+mn-cs"/>
              </a:rPr>
              <a:t>@uogfintech</a:t>
            </a:r>
          </a:p>
        </p:txBody>
      </p:sp>
      <p:pic>
        <p:nvPicPr>
          <p:cNvPr id="16" name="Picture 15">
            <a:extLst>
              <a:ext uri="{FF2B5EF4-FFF2-40B4-BE49-F238E27FC236}">
                <a16:creationId xmlns:a16="http://schemas.microsoft.com/office/drawing/2014/main" id="{D271FA1D-C874-4008-8068-0D6B0DC42FA3}"/>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60899" y="347988"/>
            <a:ext cx="4762984" cy="1835277"/>
          </a:xfrm>
          <a:prstGeom prst="rect">
            <a:avLst/>
          </a:prstGeom>
        </p:spPr>
      </p:pic>
    </p:spTree>
    <p:extLst>
      <p:ext uri="{BB962C8B-B14F-4D97-AF65-F5344CB8AC3E}">
        <p14:creationId xmlns:p14="http://schemas.microsoft.com/office/powerpoint/2010/main" val="3977753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A8D34A17-2A86-4740-B4DE-283C25FA7535}"/>
              </a:ext>
            </a:extLst>
          </p:cNvPr>
          <p:cNvGrpSpPr/>
          <p:nvPr/>
        </p:nvGrpSpPr>
        <p:grpSpPr>
          <a:xfrm>
            <a:off x="3644246" y="1360484"/>
            <a:ext cx="1172818" cy="116465"/>
            <a:chOff x="0" y="2533035"/>
            <a:chExt cx="1563757" cy="155287"/>
          </a:xfrm>
          <a:solidFill>
            <a:srgbClr val="FDB813"/>
          </a:solidFill>
        </p:grpSpPr>
        <p:cxnSp>
          <p:nvCxnSpPr>
            <p:cNvPr id="193" name="Straight Connector 192">
              <a:extLst>
                <a:ext uri="{FF2B5EF4-FFF2-40B4-BE49-F238E27FC236}">
                  <a16:creationId xmlns:a16="http://schemas.microsoft.com/office/drawing/2014/main" id="{A43473B7-1C2A-4597-8CA4-8FA8FC87BBBA}"/>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CF6AD4A0-EDA5-4EBE-A3AE-2CB58EFE7708}"/>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5" name="Oval 194">
            <a:extLst>
              <a:ext uri="{FF2B5EF4-FFF2-40B4-BE49-F238E27FC236}">
                <a16:creationId xmlns:a16="http://schemas.microsoft.com/office/drawing/2014/main" id="{072C475B-F5FB-45BD-91E8-92BD90912E8E}"/>
              </a:ext>
            </a:extLst>
          </p:cNvPr>
          <p:cNvSpPr/>
          <p:nvPr/>
        </p:nvSpPr>
        <p:spPr>
          <a:xfrm>
            <a:off x="7477553" y="1331615"/>
            <a:ext cx="228600" cy="228600"/>
          </a:xfrm>
          <a:prstGeom prst="ellipse">
            <a:avLst/>
          </a:prstGeom>
          <a:no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48" name="CasellaDiTesto 447">
            <a:extLst>
              <a:ext uri="{FF2B5EF4-FFF2-40B4-BE49-F238E27FC236}">
                <a16:creationId xmlns:a16="http://schemas.microsoft.com/office/drawing/2014/main" id="{F7FA4FFC-774A-465F-8525-3B55FBF87936}"/>
              </a:ext>
            </a:extLst>
          </p:cNvPr>
          <p:cNvSpPr txBox="1"/>
          <p:nvPr/>
        </p:nvSpPr>
        <p:spPr>
          <a:xfrm>
            <a:off x="1067400" y="642757"/>
            <a:ext cx="9635792" cy="707886"/>
          </a:xfrm>
          <a:prstGeom prst="rect">
            <a:avLst/>
          </a:prstGeom>
          <a:noFill/>
        </p:spPr>
        <p:txBody>
          <a:bodyPr wrap="square" rtlCol="0">
            <a:spAutoFit/>
          </a:bodyPr>
          <a:lstStyle/>
          <a:p>
            <a:pPr algn="ctr"/>
            <a:r>
              <a:rPr lang="it-IT" sz="4000" b="1" dirty="0">
                <a:solidFill>
                  <a:srgbClr val="FDB813"/>
                </a:solidFill>
              </a:rPr>
              <a:t>General Data </a:t>
            </a:r>
            <a:r>
              <a:rPr lang="it-IT" sz="4000" b="1" dirty="0" err="1">
                <a:solidFill>
                  <a:srgbClr val="FDB813"/>
                </a:solidFill>
              </a:rPr>
              <a:t>Protection</a:t>
            </a:r>
            <a:r>
              <a:rPr lang="it-IT" sz="4000" b="1" dirty="0">
                <a:solidFill>
                  <a:srgbClr val="FDB813"/>
                </a:solidFill>
              </a:rPr>
              <a:t> </a:t>
            </a:r>
            <a:r>
              <a:rPr lang="it-IT" sz="4000" b="1" dirty="0" err="1">
                <a:solidFill>
                  <a:srgbClr val="FDB813"/>
                </a:solidFill>
              </a:rPr>
              <a:t>Regulation</a:t>
            </a:r>
            <a:endParaRPr lang="it-IT" sz="4000" b="1" dirty="0">
              <a:solidFill>
                <a:srgbClr val="FDB813"/>
              </a:solidFill>
            </a:endParaRPr>
          </a:p>
        </p:txBody>
      </p:sp>
      <p:pic>
        <p:nvPicPr>
          <p:cNvPr id="450" name="Immagine 449">
            <a:extLst>
              <a:ext uri="{FF2B5EF4-FFF2-40B4-BE49-F238E27FC236}">
                <a16:creationId xmlns:a16="http://schemas.microsoft.com/office/drawing/2014/main" id="{5FCBC14B-08FF-429D-A94F-003B42787A85}"/>
              </a:ext>
            </a:extLst>
          </p:cNvPr>
          <p:cNvPicPr>
            <a:picLocks noChangeAspect="1"/>
          </p:cNvPicPr>
          <p:nvPr/>
        </p:nvPicPr>
        <p:blipFill>
          <a:blip r:embed="rId2">
            <a:clrChange>
              <a:clrFrom>
                <a:srgbClr val="E9E7E8"/>
              </a:clrFrom>
              <a:clrTo>
                <a:srgbClr val="E9E7E8">
                  <a:alpha val="0"/>
                </a:srgbClr>
              </a:clrTo>
            </a:clrChange>
            <a:extLst>
              <a:ext uri="{28A0092B-C50C-407E-A947-70E740481C1C}">
                <a14:useLocalDpi xmlns:a14="http://schemas.microsoft.com/office/drawing/2010/main" val="0"/>
              </a:ext>
            </a:extLst>
          </a:blip>
          <a:stretch>
            <a:fillRect/>
          </a:stretch>
        </p:blipFill>
        <p:spPr>
          <a:xfrm>
            <a:off x="4230655" y="1476949"/>
            <a:ext cx="7726680" cy="4706067"/>
          </a:xfrm>
          <a:prstGeom prst="rect">
            <a:avLst/>
          </a:prstGeom>
        </p:spPr>
      </p:pic>
      <p:sp>
        <p:nvSpPr>
          <p:cNvPr id="462" name="CasellaDiTesto 461">
            <a:extLst>
              <a:ext uri="{FF2B5EF4-FFF2-40B4-BE49-F238E27FC236}">
                <a16:creationId xmlns:a16="http://schemas.microsoft.com/office/drawing/2014/main" id="{D8A2441A-8766-44A6-A69C-21948BB2DD59}"/>
              </a:ext>
            </a:extLst>
          </p:cNvPr>
          <p:cNvSpPr txBox="1"/>
          <p:nvPr/>
        </p:nvSpPr>
        <p:spPr>
          <a:xfrm>
            <a:off x="242888" y="2414588"/>
            <a:ext cx="3987767" cy="31700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it-IT" sz="2000" dirty="0" err="1"/>
              <a:t>As</a:t>
            </a:r>
            <a:r>
              <a:rPr lang="it-IT" sz="2000" dirty="0"/>
              <a:t> data </a:t>
            </a:r>
            <a:r>
              <a:rPr lang="it-IT" sz="2000" dirty="0" err="1"/>
              <a:t>protection</a:t>
            </a:r>
            <a:r>
              <a:rPr lang="it-IT" sz="2000" dirty="0"/>
              <a:t> </a:t>
            </a:r>
            <a:r>
              <a:rPr lang="it-IT" sz="2000" dirty="0" err="1"/>
              <a:t>standards</a:t>
            </a:r>
            <a:r>
              <a:rPr lang="it-IT" sz="2000" dirty="0"/>
              <a:t> </a:t>
            </a:r>
            <a:r>
              <a:rPr lang="it-IT" sz="2000" dirty="0" err="1"/>
              <a:t>become</a:t>
            </a:r>
            <a:r>
              <a:rPr lang="it-IT" sz="2000" dirty="0"/>
              <a:t> </a:t>
            </a:r>
            <a:r>
              <a:rPr lang="it-IT" sz="2000" dirty="0" err="1"/>
              <a:t>increasingly</a:t>
            </a:r>
            <a:r>
              <a:rPr lang="it-IT" sz="2000" dirty="0"/>
              <a:t> high, companies face the more </a:t>
            </a:r>
            <a:r>
              <a:rPr lang="it-IT" sz="2000" dirty="0" err="1"/>
              <a:t>complex</a:t>
            </a:r>
            <a:r>
              <a:rPr lang="it-IT" sz="2000" dirty="0"/>
              <a:t> task to </a:t>
            </a:r>
            <a:r>
              <a:rPr lang="it-IT" sz="2000" dirty="0" err="1"/>
              <a:t>evaluate</a:t>
            </a:r>
            <a:r>
              <a:rPr lang="it-IT" sz="2000" dirty="0"/>
              <a:t> </a:t>
            </a:r>
            <a:r>
              <a:rPr lang="it-IT" sz="2000" dirty="0" err="1"/>
              <a:t>whether</a:t>
            </a:r>
            <a:r>
              <a:rPr lang="it-IT" sz="2000" dirty="0"/>
              <a:t> </a:t>
            </a:r>
            <a:r>
              <a:rPr lang="it-IT" sz="2000" dirty="0" err="1"/>
              <a:t>their</a:t>
            </a:r>
            <a:r>
              <a:rPr lang="it-IT" sz="2000" dirty="0"/>
              <a:t> data processing </a:t>
            </a:r>
            <a:r>
              <a:rPr lang="it-IT" sz="2000" dirty="0" err="1"/>
              <a:t>activities</a:t>
            </a:r>
            <a:r>
              <a:rPr lang="it-IT" sz="2000" dirty="0"/>
              <a:t> are </a:t>
            </a:r>
            <a:r>
              <a:rPr lang="it-IT" sz="2000" dirty="0" err="1"/>
              <a:t>legally</a:t>
            </a:r>
            <a:r>
              <a:rPr lang="it-IT" sz="2000" dirty="0"/>
              <a:t> </a:t>
            </a:r>
            <a:r>
              <a:rPr lang="it-IT" sz="2000" dirty="0" err="1"/>
              <a:t>compliant</a:t>
            </a:r>
            <a:r>
              <a:rPr lang="it-IT" sz="2000" dirty="0"/>
              <a:t>.</a:t>
            </a:r>
          </a:p>
          <a:p>
            <a:r>
              <a:rPr lang="it-IT" sz="2000" dirty="0"/>
              <a:t>In </a:t>
            </a:r>
            <a:r>
              <a:rPr lang="it-IT" sz="2000" dirty="0" err="1"/>
              <a:t>this</a:t>
            </a:r>
            <a:r>
              <a:rPr lang="it-IT" sz="2000" dirty="0"/>
              <a:t> </a:t>
            </a:r>
            <a:r>
              <a:rPr lang="it-IT" sz="2000" dirty="0" err="1"/>
              <a:t>context</a:t>
            </a:r>
            <a:r>
              <a:rPr lang="it-IT" sz="2000" dirty="0"/>
              <a:t>, the </a:t>
            </a:r>
            <a:r>
              <a:rPr lang="it-IT" sz="2000" dirty="0" err="1"/>
              <a:t>European</a:t>
            </a:r>
            <a:r>
              <a:rPr lang="it-IT" sz="2000" dirty="0"/>
              <a:t> Union </a:t>
            </a:r>
            <a:r>
              <a:rPr lang="it-IT" sz="2000" dirty="0" err="1"/>
              <a:t>decided</a:t>
            </a:r>
            <a:r>
              <a:rPr lang="it-IT" sz="2000" dirty="0"/>
              <a:t> to </a:t>
            </a:r>
            <a:r>
              <a:rPr lang="it-IT" sz="2000" dirty="0" err="1"/>
              <a:t>adopt</a:t>
            </a:r>
            <a:r>
              <a:rPr lang="it-IT" sz="2000" dirty="0"/>
              <a:t> the General Data </a:t>
            </a:r>
            <a:r>
              <a:rPr lang="it-IT" sz="2000" dirty="0" err="1"/>
              <a:t>Protection</a:t>
            </a:r>
            <a:r>
              <a:rPr lang="it-IT" sz="2000" dirty="0"/>
              <a:t> </a:t>
            </a:r>
            <a:r>
              <a:rPr lang="it-IT" sz="2000" dirty="0" err="1"/>
              <a:t>Regulation</a:t>
            </a:r>
            <a:r>
              <a:rPr lang="it-IT" sz="2000" dirty="0"/>
              <a:t>, </a:t>
            </a:r>
            <a:r>
              <a:rPr lang="it-IT" sz="2000" dirty="0" err="1"/>
              <a:t>which</a:t>
            </a:r>
            <a:r>
              <a:rPr lang="it-IT" sz="2000" dirty="0"/>
              <a:t> </a:t>
            </a:r>
            <a:r>
              <a:rPr lang="it-IT" sz="2000" dirty="0" err="1"/>
              <a:t>will</a:t>
            </a:r>
            <a:r>
              <a:rPr lang="it-IT" sz="2000" dirty="0"/>
              <a:t> </a:t>
            </a:r>
            <a:r>
              <a:rPr lang="it-IT" sz="2000" dirty="0" err="1"/>
              <a:t>enter</a:t>
            </a:r>
            <a:r>
              <a:rPr lang="it-IT" sz="2000" dirty="0"/>
              <a:t> </a:t>
            </a:r>
            <a:r>
              <a:rPr lang="it-IT" sz="2000" dirty="0" err="1"/>
              <a:t>into</a:t>
            </a:r>
            <a:r>
              <a:rPr lang="it-IT" sz="2000" dirty="0"/>
              <a:t> force on 25 </a:t>
            </a:r>
            <a:r>
              <a:rPr lang="it-IT" sz="2000" dirty="0" err="1"/>
              <a:t>May</a:t>
            </a:r>
            <a:r>
              <a:rPr lang="it-IT" sz="2000" dirty="0"/>
              <a:t> 2018.</a:t>
            </a:r>
          </a:p>
        </p:txBody>
      </p:sp>
    </p:spTree>
    <p:extLst>
      <p:ext uri="{BB962C8B-B14F-4D97-AF65-F5344CB8AC3E}">
        <p14:creationId xmlns:p14="http://schemas.microsoft.com/office/powerpoint/2010/main" val="210776895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DD82FC9-121A-45E4-B19E-65EC9E61D5B4}"/>
              </a:ext>
            </a:extLst>
          </p:cNvPr>
          <p:cNvSpPr txBox="1"/>
          <p:nvPr/>
        </p:nvSpPr>
        <p:spPr>
          <a:xfrm>
            <a:off x="990600" y="602808"/>
            <a:ext cx="10058400" cy="707886"/>
          </a:xfrm>
          <a:prstGeom prst="rect">
            <a:avLst/>
          </a:prstGeom>
          <a:noFill/>
        </p:spPr>
        <p:txBody>
          <a:bodyPr wrap="square" rtlCol="0">
            <a:spAutoFit/>
          </a:bodyPr>
          <a:lstStyle>
            <a:defPPr>
              <a:defRPr lang="en-US"/>
            </a:defPPr>
            <a:lvl1pPr algn="ctr">
              <a:defRPr sz="4000" b="1">
                <a:solidFill>
                  <a:srgbClr val="FDB813"/>
                </a:solidFill>
              </a:defRPr>
            </a:lvl1pPr>
          </a:lstStyle>
          <a:p>
            <a:r>
              <a:rPr lang="en-US" dirty="0"/>
              <a:t>What is Personal Data?</a:t>
            </a:r>
          </a:p>
        </p:txBody>
      </p:sp>
      <p:pic>
        <p:nvPicPr>
          <p:cNvPr id="5" name="Immagine 4">
            <a:extLst>
              <a:ext uri="{FF2B5EF4-FFF2-40B4-BE49-F238E27FC236}">
                <a16:creationId xmlns:a16="http://schemas.microsoft.com/office/drawing/2014/main" id="{9FDB3CE2-27CD-467C-9047-9B308D8E729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8604"/>
          <a:stretch/>
        </p:blipFill>
        <p:spPr>
          <a:xfrm>
            <a:off x="1901952" y="1310694"/>
            <a:ext cx="8388096" cy="4660053"/>
          </a:xfrm>
          <a:prstGeom prst="rect">
            <a:avLst/>
          </a:prstGeom>
        </p:spPr>
      </p:pic>
      <p:grpSp>
        <p:nvGrpSpPr>
          <p:cNvPr id="21" name="Group 18">
            <a:extLst>
              <a:ext uri="{FF2B5EF4-FFF2-40B4-BE49-F238E27FC236}">
                <a16:creationId xmlns:a16="http://schemas.microsoft.com/office/drawing/2014/main" id="{375ABE18-D5E0-4136-9184-EC1CBBA7FAE1}"/>
              </a:ext>
            </a:extLst>
          </p:cNvPr>
          <p:cNvGrpSpPr/>
          <p:nvPr/>
        </p:nvGrpSpPr>
        <p:grpSpPr>
          <a:xfrm>
            <a:off x="3659486" y="1195167"/>
            <a:ext cx="1172818" cy="116465"/>
            <a:chOff x="0" y="2533035"/>
            <a:chExt cx="1563757" cy="155287"/>
          </a:xfrm>
          <a:solidFill>
            <a:srgbClr val="FDB813"/>
          </a:solidFill>
        </p:grpSpPr>
        <p:cxnSp>
          <p:nvCxnSpPr>
            <p:cNvPr id="22" name="Straight Connector 19">
              <a:extLst>
                <a:ext uri="{FF2B5EF4-FFF2-40B4-BE49-F238E27FC236}">
                  <a16:creationId xmlns:a16="http://schemas.microsoft.com/office/drawing/2014/main" id="{65F0D4A6-2857-443B-A9CB-4DAFA91EB663}"/>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0">
              <a:extLst>
                <a:ext uri="{FF2B5EF4-FFF2-40B4-BE49-F238E27FC236}">
                  <a16:creationId xmlns:a16="http://schemas.microsoft.com/office/drawing/2014/main" id="{58BD4D0E-B233-4EB9-BE89-5B0BBA4E9CA4}"/>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4" name="Oval 22">
            <a:extLst>
              <a:ext uri="{FF2B5EF4-FFF2-40B4-BE49-F238E27FC236}">
                <a16:creationId xmlns:a16="http://schemas.microsoft.com/office/drawing/2014/main" id="{133A7AD6-8C9F-4F3B-B9ED-49C347A5B06A}"/>
              </a:ext>
            </a:extLst>
          </p:cNvPr>
          <p:cNvSpPr/>
          <p:nvPr/>
        </p:nvSpPr>
        <p:spPr>
          <a:xfrm>
            <a:off x="7477553" y="1146039"/>
            <a:ext cx="228600" cy="228600"/>
          </a:xfrm>
          <a:prstGeom prst="ellipse">
            <a:avLst/>
          </a:prstGeom>
          <a:no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8562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43822" y="623729"/>
            <a:ext cx="9704355" cy="707886"/>
          </a:xfrm>
          <a:prstGeom prst="rect">
            <a:avLst/>
          </a:prstGeom>
          <a:noFill/>
        </p:spPr>
        <p:txBody>
          <a:bodyPr wrap="square" rtlCol="0">
            <a:spAutoFit/>
          </a:bodyPr>
          <a:lstStyle>
            <a:defPPr>
              <a:defRPr lang="en-US"/>
            </a:defPPr>
            <a:lvl1pPr algn="ctr">
              <a:defRPr sz="4000" b="1">
                <a:solidFill>
                  <a:srgbClr val="FDB813"/>
                </a:solidFill>
              </a:defRPr>
            </a:lvl1pPr>
          </a:lstStyle>
          <a:p>
            <a:r>
              <a:rPr lang="en-GB" dirty="0"/>
              <a:t>A comparison with the U.S.</a:t>
            </a:r>
          </a:p>
        </p:txBody>
      </p:sp>
      <p:grpSp>
        <p:nvGrpSpPr>
          <p:cNvPr id="30" name="Group 29">
            <a:extLst>
              <a:ext uri="{FF2B5EF4-FFF2-40B4-BE49-F238E27FC236}">
                <a16:creationId xmlns:a16="http://schemas.microsoft.com/office/drawing/2014/main" id="{866ABD97-D86E-43CA-84B0-6C0F63CF7F00}"/>
              </a:ext>
            </a:extLst>
          </p:cNvPr>
          <p:cNvGrpSpPr/>
          <p:nvPr/>
        </p:nvGrpSpPr>
        <p:grpSpPr>
          <a:xfrm>
            <a:off x="3644246" y="1360484"/>
            <a:ext cx="1172818" cy="116465"/>
            <a:chOff x="0" y="2533035"/>
            <a:chExt cx="1563757" cy="155287"/>
          </a:xfrm>
          <a:solidFill>
            <a:srgbClr val="FDB813"/>
          </a:solidFill>
        </p:grpSpPr>
        <p:cxnSp>
          <p:nvCxnSpPr>
            <p:cNvPr id="31" name="Straight Connector 30">
              <a:extLst>
                <a:ext uri="{FF2B5EF4-FFF2-40B4-BE49-F238E27FC236}">
                  <a16:creationId xmlns:a16="http://schemas.microsoft.com/office/drawing/2014/main" id="{BCA29347-9E4C-4C81-8D78-FAB3D749D8AA}"/>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336C27E-7575-49BD-AC8B-75E6225D4C9E}"/>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3" name="Oval 32">
            <a:extLst>
              <a:ext uri="{FF2B5EF4-FFF2-40B4-BE49-F238E27FC236}">
                <a16:creationId xmlns:a16="http://schemas.microsoft.com/office/drawing/2014/main" id="{2CAA229A-3A4C-452E-85C3-231E5A36C4B9}"/>
              </a:ext>
            </a:extLst>
          </p:cNvPr>
          <p:cNvSpPr/>
          <p:nvPr/>
        </p:nvSpPr>
        <p:spPr>
          <a:xfrm>
            <a:off x="7477553" y="1331615"/>
            <a:ext cx="228600" cy="228600"/>
          </a:xfrm>
          <a:prstGeom prst="ellipse">
            <a:avLst/>
          </a:prstGeom>
          <a:no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9" name="Rettangolo con angoli diagonali arrotondati 38">
            <a:extLst>
              <a:ext uri="{FF2B5EF4-FFF2-40B4-BE49-F238E27FC236}">
                <a16:creationId xmlns:a16="http://schemas.microsoft.com/office/drawing/2014/main" id="{E97CBA7A-CF8F-4248-9D4C-666AD3421F0E}"/>
              </a:ext>
            </a:extLst>
          </p:cNvPr>
          <p:cNvSpPr/>
          <p:nvPr/>
        </p:nvSpPr>
        <p:spPr>
          <a:xfrm>
            <a:off x="604841" y="1605670"/>
            <a:ext cx="4838015" cy="2088784"/>
          </a:xfrm>
          <a:prstGeom prst="round2DiagRect">
            <a:avLst/>
          </a:prstGeom>
          <a:solidFill>
            <a:srgbClr val="E9E9E9"/>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tx1"/>
                </a:solidFill>
              </a:rPr>
              <a:t>The U.S. doesn’t apply the same 'citizen first' approach to issues concerning data but there two key federal laws which prevent “unfair and deceptive practices” and make sure children’s data is protected properly.</a:t>
            </a:r>
            <a:endParaRPr lang="it-IT" dirty="0">
              <a:solidFill>
                <a:schemeClr val="tx1"/>
              </a:solidFill>
            </a:endParaRPr>
          </a:p>
        </p:txBody>
      </p:sp>
      <p:sp>
        <p:nvSpPr>
          <p:cNvPr id="40" name="Rettangolo con angoli diagonali arrotondati 39">
            <a:extLst>
              <a:ext uri="{FF2B5EF4-FFF2-40B4-BE49-F238E27FC236}">
                <a16:creationId xmlns:a16="http://schemas.microsoft.com/office/drawing/2014/main" id="{65D30557-490E-4756-859D-AA2A30CDC799}"/>
              </a:ext>
            </a:extLst>
          </p:cNvPr>
          <p:cNvSpPr/>
          <p:nvPr/>
        </p:nvSpPr>
        <p:spPr>
          <a:xfrm>
            <a:off x="6095999" y="1582982"/>
            <a:ext cx="5213324" cy="2088784"/>
          </a:xfrm>
          <a:prstGeom prst="round2DiagRect">
            <a:avLst/>
          </a:prstGeom>
          <a:solidFill>
            <a:srgbClr val="FFAE15"/>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solidFill>
                  <a:schemeClr val="tx1"/>
                </a:solidFill>
              </a:rPr>
              <a:t>In the U.S., the First Amendment of the Constitution protects freedom of expression, including the right of an individual to speak freely. Therefore, there is no rule allowing people to delete or remove negative information about themselves online.</a:t>
            </a:r>
            <a:endParaRPr lang="it-IT" dirty="0">
              <a:solidFill>
                <a:schemeClr val="tx1"/>
              </a:solidFill>
            </a:endParaRPr>
          </a:p>
        </p:txBody>
      </p:sp>
      <p:sp>
        <p:nvSpPr>
          <p:cNvPr id="41" name="Rettangolo con angoli diagonali arrotondati 40">
            <a:extLst>
              <a:ext uri="{FF2B5EF4-FFF2-40B4-BE49-F238E27FC236}">
                <a16:creationId xmlns:a16="http://schemas.microsoft.com/office/drawing/2014/main" id="{44B1A317-FA7A-4D88-A132-3E836C1523FB}"/>
              </a:ext>
            </a:extLst>
          </p:cNvPr>
          <p:cNvSpPr/>
          <p:nvPr/>
        </p:nvSpPr>
        <p:spPr>
          <a:xfrm>
            <a:off x="6095999" y="4029982"/>
            <a:ext cx="5213323" cy="1819275"/>
          </a:xfrm>
          <a:prstGeom prst="round2DiagRect">
            <a:avLst/>
          </a:prstGeom>
          <a:solidFill>
            <a:srgbClr val="A8A8A8"/>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solidFill>
                  <a:schemeClr val="tx1"/>
                </a:solidFill>
              </a:rPr>
              <a:t>There is no single federal law or standard people can rely on to obtain copies of their records, but there are industry-specific rules.</a:t>
            </a:r>
            <a:endParaRPr lang="it-IT" dirty="0">
              <a:solidFill>
                <a:schemeClr val="tx1"/>
              </a:solidFill>
            </a:endParaRPr>
          </a:p>
        </p:txBody>
      </p:sp>
      <p:sp>
        <p:nvSpPr>
          <p:cNvPr id="42" name="Rettangolo con angoli diagonali arrotondati 41">
            <a:extLst>
              <a:ext uri="{FF2B5EF4-FFF2-40B4-BE49-F238E27FC236}">
                <a16:creationId xmlns:a16="http://schemas.microsoft.com/office/drawing/2014/main" id="{966ECC79-7DB3-4D91-B3D6-FCC143D04C42}"/>
              </a:ext>
            </a:extLst>
          </p:cNvPr>
          <p:cNvSpPr/>
          <p:nvPr/>
        </p:nvSpPr>
        <p:spPr>
          <a:xfrm>
            <a:off x="604841" y="4029982"/>
            <a:ext cx="4838015" cy="1819275"/>
          </a:xfrm>
          <a:prstGeom prst="round2DiagRect">
            <a:avLst>
              <a:gd name="adj1" fmla="val 16667"/>
              <a:gd name="adj2" fmla="val 625"/>
            </a:avLst>
          </a:prstGeom>
          <a:solidFill>
            <a:srgbClr val="FFAE15"/>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solidFill>
                  <a:schemeClr val="tx1"/>
                </a:solidFill>
              </a:rPr>
              <a:t>In case of a breach, notification requirements vary. Financial companies are required to warn customers as soon as possible if there is the risk of misuse of personal information, though companies might delay these disclosures if they could interfere with a criminal investigation.</a:t>
            </a:r>
            <a:endParaRPr lang="it-IT" dirty="0">
              <a:solidFill>
                <a:schemeClr val="tx1"/>
              </a:solidFill>
            </a:endParaRPr>
          </a:p>
        </p:txBody>
      </p:sp>
    </p:spTree>
    <p:extLst>
      <p:ext uri="{BB962C8B-B14F-4D97-AF65-F5344CB8AC3E}">
        <p14:creationId xmlns:p14="http://schemas.microsoft.com/office/powerpoint/2010/main" val="274079606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5BA8FF9-E608-D24A-BB3E-244E4E7A60DB}"/>
              </a:ext>
            </a:extLst>
          </p:cNvPr>
          <p:cNvSpPr/>
          <p:nvPr/>
        </p:nvSpPr>
        <p:spPr>
          <a:xfrm>
            <a:off x="5091482" y="3331475"/>
            <a:ext cx="2486658" cy="1180464"/>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2BDBD6DF-AD68-4980-82C9-90EF410274E9}"/>
              </a:ext>
            </a:extLst>
          </p:cNvPr>
          <p:cNvSpPr>
            <a:spLocks noGrp="1"/>
          </p:cNvSpPr>
          <p:nvPr>
            <p:ph type="title"/>
          </p:nvPr>
        </p:nvSpPr>
        <p:spPr>
          <a:xfrm>
            <a:off x="607448" y="326334"/>
            <a:ext cx="10693729" cy="963880"/>
          </a:xfrm>
        </p:spPr>
        <p:txBody>
          <a:bodyPr/>
          <a:lstStyle/>
          <a:p>
            <a:r>
              <a:rPr lang="en-US" dirty="0"/>
              <a:t>	</a:t>
            </a:r>
            <a:endParaRPr lang="en-GB" dirty="0"/>
          </a:p>
        </p:txBody>
      </p:sp>
      <p:sp>
        <p:nvSpPr>
          <p:cNvPr id="15" name="Slide Number Placeholder 14">
            <a:extLst>
              <a:ext uri="{FF2B5EF4-FFF2-40B4-BE49-F238E27FC236}">
                <a16:creationId xmlns:a16="http://schemas.microsoft.com/office/drawing/2014/main" id="{4CE62D73-D5D6-494C-AABD-DF307468B6AF}"/>
              </a:ext>
            </a:extLst>
          </p:cNvPr>
          <p:cNvSpPr>
            <a:spLocks noGrp="1"/>
          </p:cNvSpPr>
          <p:nvPr>
            <p:ph type="sldNum" sz="quarter" idx="12"/>
          </p:nvPr>
        </p:nvSpPr>
        <p:spPr/>
        <p:txBody>
          <a:bodyPr/>
          <a:lstStyle/>
          <a:p>
            <a:fld id="{2533BDD9-87D3-49A3-977B-57D972955158}" type="slidenum">
              <a:rPr lang="en-GB" smtClean="0"/>
              <a:t>13</a:t>
            </a:fld>
            <a:endParaRPr lang="en-GB"/>
          </a:p>
        </p:txBody>
      </p:sp>
      <p:grpSp>
        <p:nvGrpSpPr>
          <p:cNvPr id="74" name="Group 73">
            <a:extLst>
              <a:ext uri="{FF2B5EF4-FFF2-40B4-BE49-F238E27FC236}">
                <a16:creationId xmlns:a16="http://schemas.microsoft.com/office/drawing/2014/main" id="{B709D81F-FF98-4D66-AD70-1C09B5012530}"/>
              </a:ext>
            </a:extLst>
          </p:cNvPr>
          <p:cNvGrpSpPr/>
          <p:nvPr/>
        </p:nvGrpSpPr>
        <p:grpSpPr>
          <a:xfrm>
            <a:off x="607448" y="2646947"/>
            <a:ext cx="2928270" cy="3842084"/>
            <a:chOff x="4227714" y="2085582"/>
            <a:chExt cx="3946710" cy="4772418"/>
          </a:xfrm>
        </p:grpSpPr>
        <p:sp>
          <p:nvSpPr>
            <p:cNvPr id="75" name="Freeform 52">
              <a:extLst>
                <a:ext uri="{FF2B5EF4-FFF2-40B4-BE49-F238E27FC236}">
                  <a16:creationId xmlns:a16="http://schemas.microsoft.com/office/drawing/2014/main" id="{5B8C4FEB-B6FE-459C-AACF-89A10BD4C871}"/>
                </a:ext>
              </a:extLst>
            </p:cNvPr>
            <p:cNvSpPr>
              <a:spLocks/>
            </p:cNvSpPr>
            <p:nvPr/>
          </p:nvSpPr>
          <p:spPr bwMode="auto">
            <a:xfrm>
              <a:off x="4283075" y="4578350"/>
              <a:ext cx="457200" cy="830263"/>
            </a:xfrm>
            <a:custGeom>
              <a:avLst/>
              <a:gdLst>
                <a:gd name="T0" fmla="*/ 0 w 288"/>
                <a:gd name="T1" fmla="*/ 262 h 523"/>
                <a:gd name="T2" fmla="*/ 288 w 288"/>
                <a:gd name="T3" fmla="*/ 0 h 523"/>
                <a:gd name="T4" fmla="*/ 288 w 288"/>
                <a:gd name="T5" fmla="*/ 262 h 523"/>
                <a:gd name="T6" fmla="*/ 288 w 288"/>
                <a:gd name="T7" fmla="*/ 523 h 523"/>
                <a:gd name="T8" fmla="*/ 0 w 288"/>
                <a:gd name="T9" fmla="*/ 262 h 523"/>
              </a:gdLst>
              <a:ahLst/>
              <a:cxnLst>
                <a:cxn ang="0">
                  <a:pos x="T0" y="T1"/>
                </a:cxn>
                <a:cxn ang="0">
                  <a:pos x="T2" y="T3"/>
                </a:cxn>
                <a:cxn ang="0">
                  <a:pos x="T4" y="T5"/>
                </a:cxn>
                <a:cxn ang="0">
                  <a:pos x="T6" y="T7"/>
                </a:cxn>
                <a:cxn ang="0">
                  <a:pos x="T8" y="T9"/>
                </a:cxn>
              </a:cxnLst>
              <a:rect l="0" t="0" r="r" b="b"/>
              <a:pathLst>
                <a:path w="288" h="523">
                  <a:moveTo>
                    <a:pt x="0" y="262"/>
                  </a:moveTo>
                  <a:lnTo>
                    <a:pt x="288" y="0"/>
                  </a:lnTo>
                  <a:lnTo>
                    <a:pt x="288" y="262"/>
                  </a:lnTo>
                  <a:lnTo>
                    <a:pt x="288" y="523"/>
                  </a:lnTo>
                  <a:lnTo>
                    <a:pt x="0" y="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6" name="Freeform 53">
              <a:extLst>
                <a:ext uri="{FF2B5EF4-FFF2-40B4-BE49-F238E27FC236}">
                  <a16:creationId xmlns:a16="http://schemas.microsoft.com/office/drawing/2014/main" id="{4C19D7A1-3A6F-49AB-BF2D-F23ECC9C195D}"/>
                </a:ext>
              </a:extLst>
            </p:cNvPr>
            <p:cNvSpPr>
              <a:spLocks noEditPoints="1"/>
            </p:cNvSpPr>
            <p:nvPr/>
          </p:nvSpPr>
          <p:spPr bwMode="auto">
            <a:xfrm>
              <a:off x="4283075" y="4578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close/>
                  <a:moveTo>
                    <a:pt x="288" y="0"/>
                  </a:moveTo>
                  <a:lnTo>
                    <a:pt x="0" y="262"/>
                  </a:lnTo>
                  <a:lnTo>
                    <a:pt x="288" y="0"/>
                  </a:lnTo>
                  <a:lnTo>
                    <a:pt x="288"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7" name="Freeform 54">
              <a:extLst>
                <a:ext uri="{FF2B5EF4-FFF2-40B4-BE49-F238E27FC236}">
                  <a16:creationId xmlns:a16="http://schemas.microsoft.com/office/drawing/2014/main" id="{0086A17B-F0B7-4562-969B-B0196D38B02B}"/>
                </a:ext>
              </a:extLst>
            </p:cNvPr>
            <p:cNvSpPr>
              <a:spLocks noEditPoints="1"/>
            </p:cNvSpPr>
            <p:nvPr/>
          </p:nvSpPr>
          <p:spPr bwMode="auto">
            <a:xfrm>
              <a:off x="4283075" y="4578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moveTo>
                    <a:pt x="288" y="0"/>
                  </a:moveTo>
                  <a:lnTo>
                    <a:pt x="0" y="262"/>
                  </a:lnTo>
                  <a:lnTo>
                    <a:pt x="288" y="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8" name="Freeform 58">
              <a:extLst>
                <a:ext uri="{FF2B5EF4-FFF2-40B4-BE49-F238E27FC236}">
                  <a16:creationId xmlns:a16="http://schemas.microsoft.com/office/drawing/2014/main" id="{592ABEBC-FCE5-4FA9-A3F4-DECC96697DAB}"/>
                </a:ext>
              </a:extLst>
            </p:cNvPr>
            <p:cNvSpPr>
              <a:spLocks/>
            </p:cNvSpPr>
            <p:nvPr/>
          </p:nvSpPr>
          <p:spPr bwMode="auto">
            <a:xfrm>
              <a:off x="4283075" y="4578350"/>
              <a:ext cx="457200" cy="830263"/>
            </a:xfrm>
            <a:custGeom>
              <a:avLst/>
              <a:gdLst>
                <a:gd name="T0" fmla="*/ 288 w 288"/>
                <a:gd name="T1" fmla="*/ 0 h 523"/>
                <a:gd name="T2" fmla="*/ 0 w 288"/>
                <a:gd name="T3" fmla="*/ 262 h 523"/>
                <a:gd name="T4" fmla="*/ 288 w 288"/>
                <a:gd name="T5" fmla="*/ 523 h 523"/>
                <a:gd name="T6" fmla="*/ 288 w 288"/>
                <a:gd name="T7" fmla="*/ 392 h 523"/>
                <a:gd name="T8" fmla="*/ 288 w 288"/>
                <a:gd name="T9" fmla="*/ 262 h 523"/>
                <a:gd name="T10" fmla="*/ 288 w 288"/>
                <a:gd name="T11" fmla="*/ 127 h 523"/>
                <a:gd name="T12" fmla="*/ 288 w 288"/>
                <a:gd name="T13" fmla="*/ 127 h 523"/>
                <a:gd name="T14" fmla="*/ 288 w 288"/>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523">
                  <a:moveTo>
                    <a:pt x="288" y="0"/>
                  </a:moveTo>
                  <a:lnTo>
                    <a:pt x="0" y="262"/>
                  </a:lnTo>
                  <a:lnTo>
                    <a:pt x="288" y="523"/>
                  </a:lnTo>
                  <a:lnTo>
                    <a:pt x="288" y="392"/>
                  </a:lnTo>
                  <a:lnTo>
                    <a:pt x="288" y="262"/>
                  </a:lnTo>
                  <a:lnTo>
                    <a:pt x="288" y="127"/>
                  </a:lnTo>
                  <a:lnTo>
                    <a:pt x="288" y="127"/>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9" name="Freeform 45">
              <a:extLst>
                <a:ext uri="{FF2B5EF4-FFF2-40B4-BE49-F238E27FC236}">
                  <a16:creationId xmlns:a16="http://schemas.microsoft.com/office/drawing/2014/main" id="{A04517B6-47E6-49C1-9B6B-9F5DAE7785BC}"/>
                </a:ext>
              </a:extLst>
            </p:cNvPr>
            <p:cNvSpPr>
              <a:spLocks/>
            </p:cNvSpPr>
            <p:nvPr/>
          </p:nvSpPr>
          <p:spPr bwMode="auto">
            <a:xfrm>
              <a:off x="5084723" y="4637231"/>
              <a:ext cx="450116" cy="2220769"/>
            </a:xfrm>
            <a:custGeom>
              <a:avLst/>
              <a:gdLst>
                <a:gd name="T0" fmla="*/ 0 w 302"/>
                <a:gd name="T1" fmla="*/ 0 h 1490"/>
                <a:gd name="T2" fmla="*/ 0 w 302"/>
                <a:gd name="T3" fmla="*/ 1490 h 1490"/>
                <a:gd name="T4" fmla="*/ 302 w 302"/>
                <a:gd name="T5" fmla="*/ 1490 h 1490"/>
                <a:gd name="T6" fmla="*/ 302 w 302"/>
                <a:gd name="T7" fmla="*/ 302 h 1490"/>
                <a:gd name="T8" fmla="*/ 0 w 302"/>
                <a:gd name="T9" fmla="*/ 0 h 1490"/>
              </a:gdLst>
              <a:ahLst/>
              <a:cxnLst>
                <a:cxn ang="0">
                  <a:pos x="T0" y="T1"/>
                </a:cxn>
                <a:cxn ang="0">
                  <a:pos x="T2" y="T3"/>
                </a:cxn>
                <a:cxn ang="0">
                  <a:pos x="T4" y="T5"/>
                </a:cxn>
                <a:cxn ang="0">
                  <a:pos x="T6" y="T7"/>
                </a:cxn>
                <a:cxn ang="0">
                  <a:pos x="T8" y="T9"/>
                </a:cxn>
              </a:cxnLst>
              <a:rect l="0" t="0" r="r" b="b"/>
              <a:pathLst>
                <a:path w="302" h="1490">
                  <a:moveTo>
                    <a:pt x="0" y="0"/>
                  </a:moveTo>
                  <a:lnTo>
                    <a:pt x="0" y="1490"/>
                  </a:lnTo>
                  <a:lnTo>
                    <a:pt x="302" y="1490"/>
                  </a:lnTo>
                  <a:lnTo>
                    <a:pt x="302" y="302"/>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0" name="Freeform 49">
              <a:extLst>
                <a:ext uri="{FF2B5EF4-FFF2-40B4-BE49-F238E27FC236}">
                  <a16:creationId xmlns:a16="http://schemas.microsoft.com/office/drawing/2014/main" id="{F553B64A-FA8B-4AC2-B9E2-5E68E3140965}"/>
                </a:ext>
              </a:extLst>
            </p:cNvPr>
            <p:cNvSpPr>
              <a:spLocks/>
            </p:cNvSpPr>
            <p:nvPr/>
          </p:nvSpPr>
          <p:spPr bwMode="auto">
            <a:xfrm>
              <a:off x="4659944" y="4637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1" name="Freeform 50">
              <a:extLst>
                <a:ext uri="{FF2B5EF4-FFF2-40B4-BE49-F238E27FC236}">
                  <a16:creationId xmlns:a16="http://schemas.microsoft.com/office/drawing/2014/main" id="{EB31E45A-5249-418A-9B1D-0D7E73E5A66A}"/>
                </a:ext>
              </a:extLst>
            </p:cNvPr>
            <p:cNvSpPr>
              <a:spLocks/>
            </p:cNvSpPr>
            <p:nvPr/>
          </p:nvSpPr>
          <p:spPr bwMode="auto">
            <a:xfrm>
              <a:off x="4659944" y="4637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2" name="Freeform 51">
              <a:extLst>
                <a:ext uri="{FF2B5EF4-FFF2-40B4-BE49-F238E27FC236}">
                  <a16:creationId xmlns:a16="http://schemas.microsoft.com/office/drawing/2014/main" id="{AF23F083-D57E-49B4-9585-72AB66A72C39}"/>
                </a:ext>
              </a:extLst>
            </p:cNvPr>
            <p:cNvSpPr>
              <a:spLocks/>
            </p:cNvSpPr>
            <p:nvPr/>
          </p:nvSpPr>
          <p:spPr bwMode="auto">
            <a:xfrm>
              <a:off x="4227714" y="4422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3" name="Freeform 52">
              <a:extLst>
                <a:ext uri="{FF2B5EF4-FFF2-40B4-BE49-F238E27FC236}">
                  <a16:creationId xmlns:a16="http://schemas.microsoft.com/office/drawing/2014/main" id="{D6D22357-D3C6-4D18-BC8A-8423D311A044}"/>
                </a:ext>
              </a:extLst>
            </p:cNvPr>
            <p:cNvSpPr>
              <a:spLocks/>
            </p:cNvSpPr>
            <p:nvPr/>
          </p:nvSpPr>
          <p:spPr bwMode="auto">
            <a:xfrm>
              <a:off x="4227714" y="4422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4" name="Freeform 53">
              <a:extLst>
                <a:ext uri="{FF2B5EF4-FFF2-40B4-BE49-F238E27FC236}">
                  <a16:creationId xmlns:a16="http://schemas.microsoft.com/office/drawing/2014/main" id="{5BA294A1-51A8-420D-BFD5-DD7EA5CFC618}"/>
                </a:ext>
              </a:extLst>
            </p:cNvPr>
            <p:cNvSpPr>
              <a:spLocks noEditPoints="1"/>
            </p:cNvSpPr>
            <p:nvPr/>
          </p:nvSpPr>
          <p:spPr bwMode="auto">
            <a:xfrm>
              <a:off x="4227714" y="4422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close/>
                  <a:moveTo>
                    <a:pt x="327" y="0"/>
                  </a:moveTo>
                  <a:lnTo>
                    <a:pt x="0" y="297"/>
                  </a:lnTo>
                  <a:lnTo>
                    <a:pt x="327" y="0"/>
                  </a:lnTo>
                  <a:lnTo>
                    <a:pt x="327"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5" name="Freeform 54">
              <a:extLst>
                <a:ext uri="{FF2B5EF4-FFF2-40B4-BE49-F238E27FC236}">
                  <a16:creationId xmlns:a16="http://schemas.microsoft.com/office/drawing/2014/main" id="{FDA3E13B-534C-4A93-B765-D083BCA61A54}"/>
                </a:ext>
              </a:extLst>
            </p:cNvPr>
            <p:cNvSpPr>
              <a:spLocks noEditPoints="1"/>
            </p:cNvSpPr>
            <p:nvPr/>
          </p:nvSpPr>
          <p:spPr bwMode="auto">
            <a:xfrm>
              <a:off x="4227714" y="4422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moveTo>
                    <a:pt x="327" y="0"/>
                  </a:moveTo>
                  <a:lnTo>
                    <a:pt x="0" y="297"/>
                  </a:lnTo>
                  <a:lnTo>
                    <a:pt x="327" y="0"/>
                  </a:lnTo>
                  <a:lnTo>
                    <a:pt x="327"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6" name="Freeform 30">
              <a:extLst>
                <a:ext uri="{FF2B5EF4-FFF2-40B4-BE49-F238E27FC236}">
                  <a16:creationId xmlns:a16="http://schemas.microsoft.com/office/drawing/2014/main" id="{58073AA3-3BD6-40AC-B2EE-87B1D19CEB26}"/>
                </a:ext>
              </a:extLst>
            </p:cNvPr>
            <p:cNvSpPr>
              <a:spLocks/>
            </p:cNvSpPr>
            <p:nvPr/>
          </p:nvSpPr>
          <p:spPr bwMode="auto">
            <a:xfrm>
              <a:off x="5035537" y="3260056"/>
              <a:ext cx="1047786" cy="448626"/>
            </a:xfrm>
            <a:custGeom>
              <a:avLst/>
              <a:gdLst>
                <a:gd name="T0" fmla="*/ 401 w 703"/>
                <a:gd name="T1" fmla="*/ 0 h 301"/>
                <a:gd name="T2" fmla="*/ 0 w 703"/>
                <a:gd name="T3" fmla="*/ 0 h 301"/>
                <a:gd name="T4" fmla="*/ 0 w 703"/>
                <a:gd name="T5" fmla="*/ 148 h 301"/>
                <a:gd name="T6" fmla="*/ 0 w 703"/>
                <a:gd name="T7" fmla="*/ 301 h 301"/>
                <a:gd name="T8" fmla="*/ 0 w 703"/>
                <a:gd name="T9" fmla="*/ 301 h 301"/>
                <a:gd name="T10" fmla="*/ 703 w 703"/>
                <a:gd name="T11" fmla="*/ 301 h 301"/>
                <a:gd name="T12" fmla="*/ 401 w 703"/>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703" h="301">
                  <a:moveTo>
                    <a:pt x="401" y="0"/>
                  </a:moveTo>
                  <a:lnTo>
                    <a:pt x="0" y="0"/>
                  </a:lnTo>
                  <a:lnTo>
                    <a:pt x="0" y="148"/>
                  </a:lnTo>
                  <a:lnTo>
                    <a:pt x="0" y="301"/>
                  </a:lnTo>
                  <a:lnTo>
                    <a:pt x="0" y="301"/>
                  </a:lnTo>
                  <a:lnTo>
                    <a:pt x="703" y="301"/>
                  </a:lnTo>
                  <a:lnTo>
                    <a:pt x="401" y="0"/>
                  </a:lnTo>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7" name="Freeform 19">
              <a:extLst>
                <a:ext uri="{FF2B5EF4-FFF2-40B4-BE49-F238E27FC236}">
                  <a16:creationId xmlns:a16="http://schemas.microsoft.com/office/drawing/2014/main" id="{A39039FB-1777-48F9-911D-2A3D07BB2957}"/>
                </a:ext>
              </a:extLst>
            </p:cNvPr>
            <p:cNvSpPr>
              <a:spLocks/>
            </p:cNvSpPr>
            <p:nvPr/>
          </p:nvSpPr>
          <p:spPr bwMode="auto">
            <a:xfrm>
              <a:off x="5633208" y="3260056"/>
              <a:ext cx="450116" cy="3597944"/>
            </a:xfrm>
            <a:custGeom>
              <a:avLst/>
              <a:gdLst>
                <a:gd name="T0" fmla="*/ 0 w 302"/>
                <a:gd name="T1" fmla="*/ 0 h 2414"/>
                <a:gd name="T2" fmla="*/ 0 w 302"/>
                <a:gd name="T3" fmla="*/ 2414 h 2414"/>
                <a:gd name="T4" fmla="*/ 302 w 302"/>
                <a:gd name="T5" fmla="*/ 2414 h 2414"/>
                <a:gd name="T6" fmla="*/ 302 w 302"/>
                <a:gd name="T7" fmla="*/ 301 h 2414"/>
                <a:gd name="T8" fmla="*/ 0 w 302"/>
                <a:gd name="T9" fmla="*/ 0 h 2414"/>
              </a:gdLst>
              <a:ahLst/>
              <a:cxnLst>
                <a:cxn ang="0">
                  <a:pos x="T0" y="T1"/>
                </a:cxn>
                <a:cxn ang="0">
                  <a:pos x="T2" y="T3"/>
                </a:cxn>
                <a:cxn ang="0">
                  <a:pos x="T4" y="T5"/>
                </a:cxn>
                <a:cxn ang="0">
                  <a:pos x="T6" y="T7"/>
                </a:cxn>
                <a:cxn ang="0">
                  <a:pos x="T8" y="T9"/>
                </a:cxn>
              </a:cxnLst>
              <a:rect l="0" t="0" r="r" b="b"/>
              <a:pathLst>
                <a:path w="302" h="2414">
                  <a:moveTo>
                    <a:pt x="0" y="0"/>
                  </a:moveTo>
                  <a:lnTo>
                    <a:pt x="0" y="2414"/>
                  </a:lnTo>
                  <a:lnTo>
                    <a:pt x="302" y="2414"/>
                  </a:lnTo>
                  <a:lnTo>
                    <a:pt x="302" y="301"/>
                  </a:lnTo>
                  <a:lnTo>
                    <a:pt x="0" y="0"/>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8" name="Freeform 23">
              <a:extLst>
                <a:ext uri="{FF2B5EF4-FFF2-40B4-BE49-F238E27FC236}">
                  <a16:creationId xmlns:a16="http://schemas.microsoft.com/office/drawing/2014/main" id="{6369A7B7-41A8-41BE-A750-B1352B7A5752}"/>
                </a:ext>
              </a:extLst>
            </p:cNvPr>
            <p:cNvSpPr>
              <a:spLocks/>
            </p:cNvSpPr>
            <p:nvPr/>
          </p:nvSpPr>
          <p:spPr bwMode="auto">
            <a:xfrm>
              <a:off x="4986353" y="3260056"/>
              <a:ext cx="1096970" cy="448626"/>
            </a:xfrm>
            <a:custGeom>
              <a:avLst/>
              <a:gdLst>
                <a:gd name="T0" fmla="*/ 0 w 736"/>
                <a:gd name="T1" fmla="*/ 301 h 301"/>
                <a:gd name="T2" fmla="*/ 736 w 736"/>
                <a:gd name="T3" fmla="*/ 301 h 301"/>
                <a:gd name="T4" fmla="*/ 434 w 736"/>
                <a:gd name="T5" fmla="*/ 0 h 301"/>
                <a:gd name="T6" fmla="*/ 0 w 736"/>
                <a:gd name="T7" fmla="*/ 0 h 301"/>
                <a:gd name="T8" fmla="*/ 0 w 736"/>
                <a:gd name="T9" fmla="*/ 301 h 301"/>
              </a:gdLst>
              <a:ahLst/>
              <a:cxnLst>
                <a:cxn ang="0">
                  <a:pos x="T0" y="T1"/>
                </a:cxn>
                <a:cxn ang="0">
                  <a:pos x="T2" y="T3"/>
                </a:cxn>
                <a:cxn ang="0">
                  <a:pos x="T4" y="T5"/>
                </a:cxn>
                <a:cxn ang="0">
                  <a:pos x="T6" y="T7"/>
                </a:cxn>
                <a:cxn ang="0">
                  <a:pos x="T8" y="T9"/>
                </a:cxn>
              </a:cxnLst>
              <a:rect l="0" t="0" r="r" b="b"/>
              <a:pathLst>
                <a:path w="736" h="301">
                  <a:moveTo>
                    <a:pt x="0" y="301"/>
                  </a:moveTo>
                  <a:lnTo>
                    <a:pt x="736" y="301"/>
                  </a:lnTo>
                  <a:lnTo>
                    <a:pt x="434" y="0"/>
                  </a:lnTo>
                  <a:lnTo>
                    <a:pt x="0" y="0"/>
                  </a:lnTo>
                  <a:lnTo>
                    <a:pt x="0" y="301"/>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9" name="Freeform 25">
              <a:extLst>
                <a:ext uri="{FF2B5EF4-FFF2-40B4-BE49-F238E27FC236}">
                  <a16:creationId xmlns:a16="http://schemas.microsoft.com/office/drawing/2014/main" id="{6E227F10-ACF7-4B03-957E-63E64C6A69EA}"/>
                </a:ext>
              </a:extLst>
            </p:cNvPr>
            <p:cNvSpPr>
              <a:spLocks/>
            </p:cNvSpPr>
            <p:nvPr/>
          </p:nvSpPr>
          <p:spPr bwMode="auto">
            <a:xfrm>
              <a:off x="4554123" y="3037979"/>
              <a:ext cx="481416" cy="886818"/>
            </a:xfrm>
            <a:custGeom>
              <a:avLst/>
              <a:gdLst>
                <a:gd name="T0" fmla="*/ 0 w 323"/>
                <a:gd name="T1" fmla="*/ 297 h 595"/>
                <a:gd name="T2" fmla="*/ 323 w 323"/>
                <a:gd name="T3" fmla="*/ 0 h 595"/>
                <a:gd name="T4" fmla="*/ 323 w 323"/>
                <a:gd name="T5" fmla="*/ 297 h 595"/>
                <a:gd name="T6" fmla="*/ 323 w 323"/>
                <a:gd name="T7" fmla="*/ 595 h 595"/>
                <a:gd name="T8" fmla="*/ 0 w 323"/>
                <a:gd name="T9" fmla="*/ 297 h 595"/>
              </a:gdLst>
              <a:ahLst/>
              <a:cxnLst>
                <a:cxn ang="0">
                  <a:pos x="T0" y="T1"/>
                </a:cxn>
                <a:cxn ang="0">
                  <a:pos x="T2" y="T3"/>
                </a:cxn>
                <a:cxn ang="0">
                  <a:pos x="T4" y="T5"/>
                </a:cxn>
                <a:cxn ang="0">
                  <a:pos x="T6" y="T7"/>
                </a:cxn>
                <a:cxn ang="0">
                  <a:pos x="T8" y="T9"/>
                </a:cxn>
              </a:cxnLst>
              <a:rect l="0" t="0" r="r" b="b"/>
              <a:pathLst>
                <a:path w="323" h="595">
                  <a:moveTo>
                    <a:pt x="0" y="297"/>
                  </a:moveTo>
                  <a:lnTo>
                    <a:pt x="323" y="0"/>
                  </a:lnTo>
                  <a:lnTo>
                    <a:pt x="323" y="297"/>
                  </a:lnTo>
                  <a:lnTo>
                    <a:pt x="323" y="595"/>
                  </a:lnTo>
                  <a:lnTo>
                    <a:pt x="0" y="297"/>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0" name="Freeform 27">
              <a:extLst>
                <a:ext uri="{FF2B5EF4-FFF2-40B4-BE49-F238E27FC236}">
                  <a16:creationId xmlns:a16="http://schemas.microsoft.com/office/drawing/2014/main" id="{EFAA9101-DA9B-4EC8-AC07-66978DF6C4DA}"/>
                </a:ext>
              </a:extLst>
            </p:cNvPr>
            <p:cNvSpPr>
              <a:spLocks noEditPoints="1"/>
            </p:cNvSpPr>
            <p:nvPr/>
          </p:nvSpPr>
          <p:spPr bwMode="auto">
            <a:xfrm>
              <a:off x="5035537" y="3037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close/>
                  <a:moveTo>
                    <a:pt x="0" y="0"/>
                  </a:moveTo>
                  <a:lnTo>
                    <a:pt x="0" y="0"/>
                  </a:lnTo>
                  <a:lnTo>
                    <a:pt x="0" y="149"/>
                  </a:lnTo>
                  <a:lnTo>
                    <a:pt x="401" y="149"/>
                  </a:lnTo>
                  <a:lnTo>
                    <a:pt x="401" y="149"/>
                  </a:lnTo>
                  <a:lnTo>
                    <a:pt x="0" y="149"/>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1" name="Freeform 28">
              <a:extLst>
                <a:ext uri="{FF2B5EF4-FFF2-40B4-BE49-F238E27FC236}">
                  <a16:creationId xmlns:a16="http://schemas.microsoft.com/office/drawing/2014/main" id="{341AA166-EB76-48BD-9331-3A4BD3DBB429}"/>
                </a:ext>
              </a:extLst>
            </p:cNvPr>
            <p:cNvSpPr>
              <a:spLocks noEditPoints="1"/>
            </p:cNvSpPr>
            <p:nvPr/>
          </p:nvSpPr>
          <p:spPr bwMode="auto">
            <a:xfrm>
              <a:off x="5035537" y="3037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moveTo>
                    <a:pt x="0" y="0"/>
                  </a:moveTo>
                  <a:lnTo>
                    <a:pt x="0" y="0"/>
                  </a:lnTo>
                  <a:lnTo>
                    <a:pt x="0" y="149"/>
                  </a:lnTo>
                  <a:lnTo>
                    <a:pt x="401" y="149"/>
                  </a:lnTo>
                  <a:lnTo>
                    <a:pt x="401" y="149"/>
                  </a:lnTo>
                  <a:lnTo>
                    <a:pt x="0" y="149"/>
                  </a:lnTo>
                  <a:lnTo>
                    <a:pt x="0"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2" name="Freeform 16">
              <a:extLst>
                <a:ext uri="{FF2B5EF4-FFF2-40B4-BE49-F238E27FC236}">
                  <a16:creationId xmlns:a16="http://schemas.microsoft.com/office/drawing/2014/main" id="{B2BD4A27-2627-497B-B885-AC80331E9763}"/>
                </a:ext>
              </a:extLst>
            </p:cNvPr>
            <p:cNvSpPr>
              <a:spLocks/>
            </p:cNvSpPr>
            <p:nvPr/>
          </p:nvSpPr>
          <p:spPr bwMode="auto">
            <a:xfrm>
              <a:off x="6183183" y="2300207"/>
              <a:ext cx="1096970" cy="448626"/>
            </a:xfrm>
            <a:custGeom>
              <a:avLst/>
              <a:gdLst>
                <a:gd name="T0" fmla="*/ 736 w 736"/>
                <a:gd name="T1" fmla="*/ 0 h 301"/>
                <a:gd name="T2" fmla="*/ 302 w 736"/>
                <a:gd name="T3" fmla="*/ 0 h 301"/>
                <a:gd name="T4" fmla="*/ 0 w 736"/>
                <a:gd name="T5" fmla="*/ 301 h 301"/>
                <a:gd name="T6" fmla="*/ 736 w 736"/>
                <a:gd name="T7" fmla="*/ 301 h 301"/>
                <a:gd name="T8" fmla="*/ 736 w 736"/>
                <a:gd name="T9" fmla="*/ 153 h 301"/>
                <a:gd name="T10" fmla="*/ 736 w 736"/>
                <a:gd name="T11" fmla="*/ 0 h 301"/>
              </a:gdLst>
              <a:ahLst/>
              <a:cxnLst>
                <a:cxn ang="0">
                  <a:pos x="T0" y="T1"/>
                </a:cxn>
                <a:cxn ang="0">
                  <a:pos x="T2" y="T3"/>
                </a:cxn>
                <a:cxn ang="0">
                  <a:pos x="T4" y="T5"/>
                </a:cxn>
                <a:cxn ang="0">
                  <a:pos x="T6" y="T7"/>
                </a:cxn>
                <a:cxn ang="0">
                  <a:pos x="T8" y="T9"/>
                </a:cxn>
                <a:cxn ang="0">
                  <a:pos x="T10" y="T11"/>
                </a:cxn>
              </a:cxnLst>
              <a:rect l="0" t="0" r="r" b="b"/>
              <a:pathLst>
                <a:path w="736" h="301">
                  <a:moveTo>
                    <a:pt x="736" y="0"/>
                  </a:moveTo>
                  <a:lnTo>
                    <a:pt x="302" y="0"/>
                  </a:lnTo>
                  <a:lnTo>
                    <a:pt x="0" y="301"/>
                  </a:lnTo>
                  <a:lnTo>
                    <a:pt x="736" y="301"/>
                  </a:lnTo>
                  <a:lnTo>
                    <a:pt x="736" y="153"/>
                  </a:lnTo>
                  <a:lnTo>
                    <a:pt x="736" y="0"/>
                  </a:lnTo>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3" name="Freeform 5">
              <a:extLst>
                <a:ext uri="{FF2B5EF4-FFF2-40B4-BE49-F238E27FC236}">
                  <a16:creationId xmlns:a16="http://schemas.microsoft.com/office/drawing/2014/main" id="{2901D7B0-5576-4691-ABA9-B32659914A71}"/>
                </a:ext>
              </a:extLst>
            </p:cNvPr>
            <p:cNvSpPr>
              <a:spLocks/>
            </p:cNvSpPr>
            <p:nvPr/>
          </p:nvSpPr>
          <p:spPr bwMode="auto">
            <a:xfrm>
              <a:off x="6183183" y="2300207"/>
              <a:ext cx="450116" cy="4557793"/>
            </a:xfrm>
            <a:custGeom>
              <a:avLst/>
              <a:gdLst>
                <a:gd name="T0" fmla="*/ 302 w 302"/>
                <a:gd name="T1" fmla="*/ 0 h 3058"/>
                <a:gd name="T2" fmla="*/ 302 w 302"/>
                <a:gd name="T3" fmla="*/ 3058 h 3058"/>
                <a:gd name="T4" fmla="*/ 0 w 302"/>
                <a:gd name="T5" fmla="*/ 3058 h 3058"/>
                <a:gd name="T6" fmla="*/ 0 w 302"/>
                <a:gd name="T7" fmla="*/ 301 h 3058"/>
                <a:gd name="T8" fmla="*/ 302 w 302"/>
                <a:gd name="T9" fmla="*/ 0 h 3058"/>
              </a:gdLst>
              <a:ahLst/>
              <a:cxnLst>
                <a:cxn ang="0">
                  <a:pos x="T0" y="T1"/>
                </a:cxn>
                <a:cxn ang="0">
                  <a:pos x="T2" y="T3"/>
                </a:cxn>
                <a:cxn ang="0">
                  <a:pos x="T4" y="T5"/>
                </a:cxn>
                <a:cxn ang="0">
                  <a:pos x="T6" y="T7"/>
                </a:cxn>
                <a:cxn ang="0">
                  <a:pos x="T8" y="T9"/>
                </a:cxn>
              </a:cxnLst>
              <a:rect l="0" t="0" r="r" b="b"/>
              <a:pathLst>
                <a:path w="302" h="3058">
                  <a:moveTo>
                    <a:pt x="302" y="0"/>
                  </a:moveTo>
                  <a:lnTo>
                    <a:pt x="302" y="3058"/>
                  </a:lnTo>
                  <a:lnTo>
                    <a:pt x="0" y="3058"/>
                  </a:lnTo>
                  <a:lnTo>
                    <a:pt x="0" y="301"/>
                  </a:lnTo>
                  <a:lnTo>
                    <a:pt x="302" y="0"/>
                  </a:ln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4" name="Freeform 9">
              <a:extLst>
                <a:ext uri="{FF2B5EF4-FFF2-40B4-BE49-F238E27FC236}">
                  <a16:creationId xmlns:a16="http://schemas.microsoft.com/office/drawing/2014/main" id="{E950CF6A-E9C1-4CE7-BE44-19D453464046}"/>
                </a:ext>
              </a:extLst>
            </p:cNvPr>
            <p:cNvSpPr>
              <a:spLocks/>
            </p:cNvSpPr>
            <p:nvPr/>
          </p:nvSpPr>
          <p:spPr bwMode="auto">
            <a:xfrm>
              <a:off x="6183183" y="2300207"/>
              <a:ext cx="1146156" cy="448626"/>
            </a:xfrm>
            <a:custGeom>
              <a:avLst/>
              <a:gdLst>
                <a:gd name="T0" fmla="*/ 769 w 769"/>
                <a:gd name="T1" fmla="*/ 301 h 301"/>
                <a:gd name="T2" fmla="*/ 0 w 769"/>
                <a:gd name="T3" fmla="*/ 301 h 301"/>
                <a:gd name="T4" fmla="*/ 302 w 769"/>
                <a:gd name="T5" fmla="*/ 0 h 301"/>
                <a:gd name="T6" fmla="*/ 769 w 769"/>
                <a:gd name="T7" fmla="*/ 0 h 301"/>
                <a:gd name="T8" fmla="*/ 769 w 769"/>
                <a:gd name="T9" fmla="*/ 301 h 301"/>
              </a:gdLst>
              <a:ahLst/>
              <a:cxnLst>
                <a:cxn ang="0">
                  <a:pos x="T0" y="T1"/>
                </a:cxn>
                <a:cxn ang="0">
                  <a:pos x="T2" y="T3"/>
                </a:cxn>
                <a:cxn ang="0">
                  <a:pos x="T4" y="T5"/>
                </a:cxn>
                <a:cxn ang="0">
                  <a:pos x="T6" y="T7"/>
                </a:cxn>
                <a:cxn ang="0">
                  <a:pos x="T8" y="T9"/>
                </a:cxn>
              </a:cxnLst>
              <a:rect l="0" t="0" r="r" b="b"/>
              <a:pathLst>
                <a:path w="769" h="301">
                  <a:moveTo>
                    <a:pt x="769" y="301"/>
                  </a:moveTo>
                  <a:lnTo>
                    <a:pt x="0" y="301"/>
                  </a:lnTo>
                  <a:lnTo>
                    <a:pt x="302" y="0"/>
                  </a:lnTo>
                  <a:lnTo>
                    <a:pt x="769" y="0"/>
                  </a:lnTo>
                  <a:lnTo>
                    <a:pt x="769" y="301"/>
                  </a:ln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5" name="Freeform 11">
              <a:extLst>
                <a:ext uri="{FF2B5EF4-FFF2-40B4-BE49-F238E27FC236}">
                  <a16:creationId xmlns:a16="http://schemas.microsoft.com/office/drawing/2014/main" id="{71258BB5-D23C-488E-BD24-F9B306BF9435}"/>
                </a:ext>
              </a:extLst>
            </p:cNvPr>
            <p:cNvSpPr>
              <a:spLocks/>
            </p:cNvSpPr>
            <p:nvPr/>
          </p:nvSpPr>
          <p:spPr bwMode="auto">
            <a:xfrm>
              <a:off x="7280154" y="2085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6" name="Freeform 12">
              <a:extLst>
                <a:ext uri="{FF2B5EF4-FFF2-40B4-BE49-F238E27FC236}">
                  <a16:creationId xmlns:a16="http://schemas.microsoft.com/office/drawing/2014/main" id="{28AABEDA-2D2D-4944-9AE3-F227285C0294}"/>
                </a:ext>
              </a:extLst>
            </p:cNvPr>
            <p:cNvSpPr>
              <a:spLocks/>
            </p:cNvSpPr>
            <p:nvPr/>
          </p:nvSpPr>
          <p:spPr bwMode="auto">
            <a:xfrm>
              <a:off x="7280154" y="2085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7" name="Freeform 13">
              <a:extLst>
                <a:ext uri="{FF2B5EF4-FFF2-40B4-BE49-F238E27FC236}">
                  <a16:creationId xmlns:a16="http://schemas.microsoft.com/office/drawing/2014/main" id="{39EBA8B5-1F91-4299-A98B-635401A1B99F}"/>
                </a:ext>
              </a:extLst>
            </p:cNvPr>
            <p:cNvSpPr>
              <a:spLocks/>
            </p:cNvSpPr>
            <p:nvPr/>
          </p:nvSpPr>
          <p:spPr bwMode="auto">
            <a:xfrm>
              <a:off x="7280154" y="2085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8" name="Freeform 14">
              <a:extLst>
                <a:ext uri="{FF2B5EF4-FFF2-40B4-BE49-F238E27FC236}">
                  <a16:creationId xmlns:a16="http://schemas.microsoft.com/office/drawing/2014/main" id="{960695AB-22FF-432A-B5B1-29736D52B65D}"/>
                </a:ext>
              </a:extLst>
            </p:cNvPr>
            <p:cNvSpPr>
              <a:spLocks/>
            </p:cNvSpPr>
            <p:nvPr/>
          </p:nvSpPr>
          <p:spPr bwMode="auto">
            <a:xfrm>
              <a:off x="7280154" y="2085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9" name="Freeform 42">
              <a:extLst>
                <a:ext uri="{FF2B5EF4-FFF2-40B4-BE49-F238E27FC236}">
                  <a16:creationId xmlns:a16="http://schemas.microsoft.com/office/drawing/2014/main" id="{1B47A80F-C6DE-48BE-8CEF-C4A154DEFE4F}"/>
                </a:ext>
              </a:extLst>
            </p:cNvPr>
            <p:cNvSpPr>
              <a:spLocks/>
            </p:cNvSpPr>
            <p:nvPr/>
          </p:nvSpPr>
          <p:spPr bwMode="auto">
            <a:xfrm>
              <a:off x="6731668" y="3751904"/>
              <a:ext cx="961340" cy="448626"/>
            </a:xfrm>
            <a:custGeom>
              <a:avLst/>
              <a:gdLst>
                <a:gd name="T0" fmla="*/ 645 w 645"/>
                <a:gd name="T1" fmla="*/ 0 h 301"/>
                <a:gd name="T2" fmla="*/ 302 w 645"/>
                <a:gd name="T3" fmla="*/ 0 h 301"/>
                <a:gd name="T4" fmla="*/ 0 w 645"/>
                <a:gd name="T5" fmla="*/ 301 h 301"/>
                <a:gd name="T6" fmla="*/ 645 w 645"/>
                <a:gd name="T7" fmla="*/ 301 h 301"/>
                <a:gd name="T8" fmla="*/ 645 w 645"/>
                <a:gd name="T9" fmla="*/ 153 h 301"/>
                <a:gd name="T10" fmla="*/ 645 w 645"/>
                <a:gd name="T11" fmla="*/ 0 h 301"/>
              </a:gdLst>
              <a:ahLst/>
              <a:cxnLst>
                <a:cxn ang="0">
                  <a:pos x="T0" y="T1"/>
                </a:cxn>
                <a:cxn ang="0">
                  <a:pos x="T2" y="T3"/>
                </a:cxn>
                <a:cxn ang="0">
                  <a:pos x="T4" y="T5"/>
                </a:cxn>
                <a:cxn ang="0">
                  <a:pos x="T6" y="T7"/>
                </a:cxn>
                <a:cxn ang="0">
                  <a:pos x="T8" y="T9"/>
                </a:cxn>
                <a:cxn ang="0">
                  <a:pos x="T10" y="T11"/>
                </a:cxn>
              </a:cxnLst>
              <a:rect l="0" t="0" r="r" b="b"/>
              <a:pathLst>
                <a:path w="645" h="301">
                  <a:moveTo>
                    <a:pt x="645" y="0"/>
                  </a:moveTo>
                  <a:lnTo>
                    <a:pt x="302" y="0"/>
                  </a:lnTo>
                  <a:lnTo>
                    <a:pt x="0" y="301"/>
                  </a:lnTo>
                  <a:lnTo>
                    <a:pt x="645" y="301"/>
                  </a:lnTo>
                  <a:lnTo>
                    <a:pt x="645" y="153"/>
                  </a:lnTo>
                  <a:lnTo>
                    <a:pt x="645"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0" name="Freeform 33">
              <a:extLst>
                <a:ext uri="{FF2B5EF4-FFF2-40B4-BE49-F238E27FC236}">
                  <a16:creationId xmlns:a16="http://schemas.microsoft.com/office/drawing/2014/main" id="{A7ADD6D3-5457-4CB4-8F0D-7F8C36AC0520}"/>
                </a:ext>
              </a:extLst>
            </p:cNvPr>
            <p:cNvSpPr>
              <a:spLocks/>
            </p:cNvSpPr>
            <p:nvPr/>
          </p:nvSpPr>
          <p:spPr bwMode="auto">
            <a:xfrm>
              <a:off x="6731668" y="3751904"/>
              <a:ext cx="450116" cy="3106096"/>
            </a:xfrm>
            <a:custGeom>
              <a:avLst/>
              <a:gdLst>
                <a:gd name="T0" fmla="*/ 302 w 302"/>
                <a:gd name="T1" fmla="*/ 0 h 2084"/>
                <a:gd name="T2" fmla="*/ 302 w 302"/>
                <a:gd name="T3" fmla="*/ 2084 h 2084"/>
                <a:gd name="T4" fmla="*/ 0 w 302"/>
                <a:gd name="T5" fmla="*/ 2084 h 2084"/>
                <a:gd name="T6" fmla="*/ 0 w 302"/>
                <a:gd name="T7" fmla="*/ 301 h 2084"/>
                <a:gd name="T8" fmla="*/ 302 w 302"/>
                <a:gd name="T9" fmla="*/ 0 h 2084"/>
              </a:gdLst>
              <a:ahLst/>
              <a:cxnLst>
                <a:cxn ang="0">
                  <a:pos x="T0" y="T1"/>
                </a:cxn>
                <a:cxn ang="0">
                  <a:pos x="T2" y="T3"/>
                </a:cxn>
                <a:cxn ang="0">
                  <a:pos x="T4" y="T5"/>
                </a:cxn>
                <a:cxn ang="0">
                  <a:pos x="T6" y="T7"/>
                </a:cxn>
                <a:cxn ang="0">
                  <a:pos x="T8" y="T9"/>
                </a:cxn>
              </a:cxnLst>
              <a:rect l="0" t="0" r="r" b="b"/>
              <a:pathLst>
                <a:path w="302" h="2084">
                  <a:moveTo>
                    <a:pt x="302" y="0"/>
                  </a:moveTo>
                  <a:lnTo>
                    <a:pt x="302" y="2084"/>
                  </a:lnTo>
                  <a:lnTo>
                    <a:pt x="0" y="2084"/>
                  </a:lnTo>
                  <a:lnTo>
                    <a:pt x="0" y="301"/>
                  </a:lnTo>
                  <a:lnTo>
                    <a:pt x="302"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1" name="Freeform 37">
              <a:extLst>
                <a:ext uri="{FF2B5EF4-FFF2-40B4-BE49-F238E27FC236}">
                  <a16:creationId xmlns:a16="http://schemas.microsoft.com/office/drawing/2014/main" id="{C7B7C244-474B-4D62-9200-9E767F34C5B2}"/>
                </a:ext>
              </a:extLst>
            </p:cNvPr>
            <p:cNvSpPr>
              <a:spLocks/>
            </p:cNvSpPr>
            <p:nvPr/>
          </p:nvSpPr>
          <p:spPr bwMode="auto">
            <a:xfrm>
              <a:off x="6731668" y="3751904"/>
              <a:ext cx="1010524" cy="448626"/>
            </a:xfrm>
            <a:custGeom>
              <a:avLst/>
              <a:gdLst>
                <a:gd name="T0" fmla="*/ 678 w 678"/>
                <a:gd name="T1" fmla="*/ 301 h 301"/>
                <a:gd name="T2" fmla="*/ 0 w 678"/>
                <a:gd name="T3" fmla="*/ 301 h 301"/>
                <a:gd name="T4" fmla="*/ 302 w 678"/>
                <a:gd name="T5" fmla="*/ 0 h 301"/>
                <a:gd name="T6" fmla="*/ 678 w 678"/>
                <a:gd name="T7" fmla="*/ 0 h 301"/>
                <a:gd name="T8" fmla="*/ 678 w 678"/>
                <a:gd name="T9" fmla="*/ 301 h 301"/>
              </a:gdLst>
              <a:ahLst/>
              <a:cxnLst>
                <a:cxn ang="0">
                  <a:pos x="T0" y="T1"/>
                </a:cxn>
                <a:cxn ang="0">
                  <a:pos x="T2" y="T3"/>
                </a:cxn>
                <a:cxn ang="0">
                  <a:pos x="T4" y="T5"/>
                </a:cxn>
                <a:cxn ang="0">
                  <a:pos x="T6" y="T7"/>
                </a:cxn>
                <a:cxn ang="0">
                  <a:pos x="T8" y="T9"/>
                </a:cxn>
              </a:cxnLst>
              <a:rect l="0" t="0" r="r" b="b"/>
              <a:pathLst>
                <a:path w="678" h="301">
                  <a:moveTo>
                    <a:pt x="678" y="301"/>
                  </a:moveTo>
                  <a:lnTo>
                    <a:pt x="0" y="301"/>
                  </a:lnTo>
                  <a:lnTo>
                    <a:pt x="302" y="0"/>
                  </a:lnTo>
                  <a:lnTo>
                    <a:pt x="678" y="0"/>
                  </a:lnTo>
                  <a:lnTo>
                    <a:pt x="678" y="301"/>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2" name="Freeform 39">
              <a:extLst>
                <a:ext uri="{FF2B5EF4-FFF2-40B4-BE49-F238E27FC236}">
                  <a16:creationId xmlns:a16="http://schemas.microsoft.com/office/drawing/2014/main" id="{66D2043A-D77F-4BE0-AC53-6E6446594405}"/>
                </a:ext>
              </a:extLst>
            </p:cNvPr>
            <p:cNvSpPr>
              <a:spLocks/>
            </p:cNvSpPr>
            <p:nvPr/>
          </p:nvSpPr>
          <p:spPr bwMode="auto">
            <a:xfrm>
              <a:off x="7693008" y="3537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3" name="Freeform 40">
              <a:extLst>
                <a:ext uri="{FF2B5EF4-FFF2-40B4-BE49-F238E27FC236}">
                  <a16:creationId xmlns:a16="http://schemas.microsoft.com/office/drawing/2014/main" id="{E295DEE0-B631-4A4B-8BF6-F406A01E05FA}"/>
                </a:ext>
              </a:extLst>
            </p:cNvPr>
            <p:cNvSpPr>
              <a:spLocks/>
            </p:cNvSpPr>
            <p:nvPr/>
          </p:nvSpPr>
          <p:spPr bwMode="auto">
            <a:xfrm>
              <a:off x="7693008" y="3537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grpSp>
      <p:sp>
        <p:nvSpPr>
          <p:cNvPr id="105" name="Shape 826">
            <a:extLst>
              <a:ext uri="{FF2B5EF4-FFF2-40B4-BE49-F238E27FC236}">
                <a16:creationId xmlns:a16="http://schemas.microsoft.com/office/drawing/2014/main" id="{4DFCA312-8F8C-4011-8105-BC4356476AEE}"/>
              </a:ext>
            </a:extLst>
          </p:cNvPr>
          <p:cNvSpPr/>
          <p:nvPr/>
        </p:nvSpPr>
        <p:spPr>
          <a:xfrm flipH="1">
            <a:off x="4272393" y="1801525"/>
            <a:ext cx="819089" cy="819089"/>
          </a:xfrm>
          <a:prstGeom prst="diamond">
            <a:avLst/>
          </a:prstGeom>
          <a:solidFill>
            <a:srgbClr val="595959"/>
          </a:solidFill>
          <a:ln w="12700">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3000" b="1" i="0" u="none" strike="noStrike" kern="0" cap="none" spc="0" normalizeH="0" baseline="0" noProof="0" dirty="0">
                <a:ln>
                  <a:noFill/>
                </a:ln>
                <a:solidFill>
                  <a:schemeClr val="bg1"/>
                </a:solidFill>
                <a:effectLst/>
                <a:uLnTx/>
                <a:uFillTx/>
              </a:rPr>
              <a:t>1</a:t>
            </a:r>
            <a:endParaRPr kumimoji="0" sz="3000" b="1" i="0" u="none" strike="noStrike" kern="0" cap="none" spc="0" normalizeH="0" baseline="0" noProof="0" dirty="0">
              <a:ln>
                <a:noFill/>
              </a:ln>
              <a:solidFill>
                <a:schemeClr val="bg1"/>
              </a:solidFill>
              <a:effectLst/>
              <a:uLnTx/>
              <a:uFillTx/>
            </a:endParaRPr>
          </a:p>
        </p:txBody>
      </p:sp>
      <p:sp>
        <p:nvSpPr>
          <p:cNvPr id="106" name="Shape 196">
            <a:extLst>
              <a:ext uri="{FF2B5EF4-FFF2-40B4-BE49-F238E27FC236}">
                <a16:creationId xmlns:a16="http://schemas.microsoft.com/office/drawing/2014/main" id="{5DE5F808-7D8A-4DBA-9E34-1641C7AF02A5}"/>
              </a:ext>
            </a:extLst>
          </p:cNvPr>
          <p:cNvSpPr/>
          <p:nvPr/>
        </p:nvSpPr>
        <p:spPr>
          <a:xfrm>
            <a:off x="5214069" y="1865883"/>
            <a:ext cx="2445103" cy="663833"/>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Fintech Regulations</a:t>
            </a:r>
          </a:p>
        </p:txBody>
      </p:sp>
      <p:sp>
        <p:nvSpPr>
          <p:cNvPr id="108" name="Shape 196">
            <a:extLst>
              <a:ext uri="{FF2B5EF4-FFF2-40B4-BE49-F238E27FC236}">
                <a16:creationId xmlns:a16="http://schemas.microsoft.com/office/drawing/2014/main" id="{AFE2B90C-A199-4260-BC86-BF45846F729B}"/>
              </a:ext>
            </a:extLst>
          </p:cNvPr>
          <p:cNvSpPr/>
          <p:nvPr/>
        </p:nvSpPr>
        <p:spPr>
          <a:xfrm>
            <a:off x="8875002" y="1898592"/>
            <a:ext cx="2538380" cy="631124"/>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Ethical use of Personal Data</a:t>
            </a:r>
          </a:p>
        </p:txBody>
      </p:sp>
      <p:sp>
        <p:nvSpPr>
          <p:cNvPr id="109" name="Shape 196">
            <a:extLst>
              <a:ext uri="{FF2B5EF4-FFF2-40B4-BE49-F238E27FC236}">
                <a16:creationId xmlns:a16="http://schemas.microsoft.com/office/drawing/2014/main" id="{B33461A5-F5AA-4F0C-BAC8-7128995A51DA}"/>
              </a:ext>
            </a:extLst>
          </p:cNvPr>
          <p:cNvSpPr/>
          <p:nvPr/>
        </p:nvSpPr>
        <p:spPr>
          <a:xfrm>
            <a:off x="5233498" y="3717151"/>
            <a:ext cx="2244183" cy="271286"/>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Open Banking</a:t>
            </a:r>
          </a:p>
        </p:txBody>
      </p:sp>
      <p:sp>
        <p:nvSpPr>
          <p:cNvPr id="110" name="Shape 826">
            <a:extLst>
              <a:ext uri="{FF2B5EF4-FFF2-40B4-BE49-F238E27FC236}">
                <a16:creationId xmlns:a16="http://schemas.microsoft.com/office/drawing/2014/main" id="{C5857BB2-3176-4BBF-B0BD-BBF4B29CAD4A}"/>
              </a:ext>
            </a:extLst>
          </p:cNvPr>
          <p:cNvSpPr/>
          <p:nvPr/>
        </p:nvSpPr>
        <p:spPr>
          <a:xfrm flipH="1">
            <a:off x="4243002" y="3468651"/>
            <a:ext cx="819089" cy="819089"/>
          </a:xfrm>
          <a:prstGeom prst="diamond">
            <a:avLst/>
          </a:prstGeom>
          <a:solidFill>
            <a:srgbClr val="FFC000"/>
          </a:solidFill>
          <a:ln w="12700">
            <a:no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3000" kern="0" dirty="0">
                <a:ln>
                  <a:solidFill>
                    <a:sysClr val="windowText" lastClr="000000"/>
                  </a:solidFill>
                </a:ln>
              </a:rPr>
              <a:t>3</a:t>
            </a:r>
            <a:endParaRPr kumimoji="0" sz="3000" b="0" i="0" u="none" strike="noStrike" kern="0" cap="none" spc="0" normalizeH="0" baseline="0" noProof="0" dirty="0">
              <a:ln>
                <a:solidFill>
                  <a:sysClr val="windowText" lastClr="000000"/>
                </a:solidFill>
              </a:ln>
              <a:effectLst/>
              <a:uLnTx/>
              <a:uFillTx/>
            </a:endParaRPr>
          </a:p>
        </p:txBody>
      </p:sp>
      <p:sp>
        <p:nvSpPr>
          <p:cNvPr id="111" name="Shape 826">
            <a:extLst>
              <a:ext uri="{FF2B5EF4-FFF2-40B4-BE49-F238E27FC236}">
                <a16:creationId xmlns:a16="http://schemas.microsoft.com/office/drawing/2014/main" id="{3834F685-D88F-4779-9189-FB1688F8C3AA}"/>
              </a:ext>
            </a:extLst>
          </p:cNvPr>
          <p:cNvSpPr/>
          <p:nvPr/>
        </p:nvSpPr>
        <p:spPr>
          <a:xfrm flipH="1">
            <a:off x="7755682" y="1796844"/>
            <a:ext cx="819089" cy="819089"/>
          </a:xfrm>
          <a:prstGeom prst="diamond">
            <a:avLst/>
          </a:prstGeom>
          <a:solidFill>
            <a:schemeClr val="tx1">
              <a:lumMod val="65000"/>
              <a:lumOff val="35000"/>
            </a:schemeClr>
          </a:solidFill>
          <a:ln w="12700">
            <a:no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3000" kern="0" dirty="0">
                <a:solidFill>
                  <a:schemeClr val="bg1"/>
                </a:solidFill>
              </a:rPr>
              <a:t>2</a:t>
            </a:r>
            <a:endParaRPr kumimoji="0" sz="3000" b="0" i="0" u="none" strike="noStrike" kern="0" cap="none" spc="0" normalizeH="0" baseline="0" noProof="0" dirty="0">
              <a:solidFill>
                <a:schemeClr val="bg1"/>
              </a:solidFill>
              <a:effectLst/>
              <a:uLnTx/>
              <a:uFillTx/>
            </a:endParaRPr>
          </a:p>
        </p:txBody>
      </p:sp>
      <p:sp>
        <p:nvSpPr>
          <p:cNvPr id="112" name="Shape 826">
            <a:extLst>
              <a:ext uri="{FF2B5EF4-FFF2-40B4-BE49-F238E27FC236}">
                <a16:creationId xmlns:a16="http://schemas.microsoft.com/office/drawing/2014/main" id="{560B00D4-1120-4867-BF82-8C9644346794}"/>
              </a:ext>
            </a:extLst>
          </p:cNvPr>
          <p:cNvSpPr/>
          <p:nvPr/>
        </p:nvSpPr>
        <p:spPr>
          <a:xfrm flipH="1">
            <a:off x="7739640" y="3507681"/>
            <a:ext cx="819089" cy="819089"/>
          </a:xfrm>
          <a:prstGeom prst="diamond">
            <a:avLst/>
          </a:prstGeom>
          <a:solidFill>
            <a:schemeClr val="tx1">
              <a:lumMod val="65000"/>
              <a:lumOff val="35000"/>
            </a:schemeClr>
          </a:solidFill>
          <a:ln w="12700">
            <a:no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schemeClr val="bg1"/>
                </a:solidFill>
                <a:effectLst/>
                <a:uLnTx/>
                <a:uFillTx/>
              </a:rPr>
              <a:t>4</a:t>
            </a:r>
            <a:endParaRPr kumimoji="0" sz="3000" b="0" i="0" u="none" strike="noStrike" kern="0" cap="none" spc="0" normalizeH="0" baseline="0" noProof="0" dirty="0">
              <a:ln>
                <a:noFill/>
              </a:ln>
              <a:solidFill>
                <a:schemeClr val="bg1"/>
              </a:solidFill>
              <a:effectLst/>
              <a:uLnTx/>
              <a:uFillTx/>
            </a:endParaRPr>
          </a:p>
        </p:txBody>
      </p:sp>
      <p:sp>
        <p:nvSpPr>
          <p:cNvPr id="42" name="Shape 196">
            <a:extLst>
              <a:ext uri="{FF2B5EF4-FFF2-40B4-BE49-F238E27FC236}">
                <a16:creationId xmlns:a16="http://schemas.microsoft.com/office/drawing/2014/main" id="{DCCA7ED9-7A92-AA40-A3DB-BFBE991601B6}"/>
              </a:ext>
            </a:extLst>
          </p:cNvPr>
          <p:cNvSpPr/>
          <p:nvPr/>
        </p:nvSpPr>
        <p:spPr>
          <a:xfrm>
            <a:off x="8875002" y="3405273"/>
            <a:ext cx="2538380" cy="1096734"/>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Use of Cryptocurrencies in Illegal Activities </a:t>
            </a:r>
          </a:p>
        </p:txBody>
      </p:sp>
    </p:spTree>
    <p:extLst>
      <p:ext uri="{BB962C8B-B14F-4D97-AF65-F5344CB8AC3E}">
        <p14:creationId xmlns:p14="http://schemas.microsoft.com/office/powerpoint/2010/main" val="1610330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99C5CC0-4E8F-471C-967F-9C58049B44FB}"/>
              </a:ext>
            </a:extLst>
          </p:cNvPr>
          <p:cNvSpPr txBox="1"/>
          <p:nvPr/>
        </p:nvSpPr>
        <p:spPr>
          <a:xfrm>
            <a:off x="2520000" y="604623"/>
            <a:ext cx="6453809" cy="707886"/>
          </a:xfrm>
          <a:prstGeom prst="rect">
            <a:avLst/>
          </a:prstGeom>
          <a:noFill/>
        </p:spPr>
        <p:txBody>
          <a:bodyPr wrap="square" rtlCol="0">
            <a:spAutoFit/>
          </a:bodyPr>
          <a:lstStyle>
            <a:defPPr>
              <a:defRPr lang="en-US"/>
            </a:defPPr>
            <a:lvl1pPr>
              <a:defRPr sz="4000" b="1">
                <a:solidFill>
                  <a:schemeClr val="accent1"/>
                </a:solidFill>
                <a:latin typeface="+mj-lt"/>
              </a:defRPr>
            </a:lvl1pPr>
          </a:lstStyle>
          <a:p>
            <a:pPr algn="ctr"/>
            <a:r>
              <a:rPr lang="en-US" dirty="0">
                <a:solidFill>
                  <a:srgbClr val="FDB813"/>
                </a:solidFill>
                <a:latin typeface="+mn-lt"/>
              </a:rPr>
              <a:t>Open Banking</a:t>
            </a:r>
          </a:p>
        </p:txBody>
      </p:sp>
      <p:sp>
        <p:nvSpPr>
          <p:cNvPr id="15" name="Oval 14">
            <a:extLst>
              <a:ext uri="{FF2B5EF4-FFF2-40B4-BE49-F238E27FC236}">
                <a16:creationId xmlns:a16="http://schemas.microsoft.com/office/drawing/2014/main" id="{D0226EA9-4089-451B-8EEE-80EAB3979458}"/>
              </a:ext>
            </a:extLst>
          </p:cNvPr>
          <p:cNvSpPr/>
          <p:nvPr/>
        </p:nvSpPr>
        <p:spPr>
          <a:xfrm>
            <a:off x="7477553" y="1274465"/>
            <a:ext cx="228600" cy="228600"/>
          </a:xfrm>
          <a:prstGeom prst="ellipse">
            <a:avLst/>
          </a:prstGeom>
          <a:no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0" name="Parallelogram 29">
            <a:extLst>
              <a:ext uri="{FF2B5EF4-FFF2-40B4-BE49-F238E27FC236}">
                <a16:creationId xmlns:a16="http://schemas.microsoft.com/office/drawing/2014/main" id="{FAED3E07-DE40-4933-877C-85C377F5EC38}"/>
              </a:ext>
            </a:extLst>
          </p:cNvPr>
          <p:cNvSpPr/>
          <p:nvPr/>
        </p:nvSpPr>
        <p:spPr>
          <a:xfrm>
            <a:off x="1481470" y="1607003"/>
            <a:ext cx="9144000" cy="1056625"/>
          </a:xfrm>
          <a:prstGeom prst="parallelogram">
            <a:avLst>
              <a:gd name="adj" fmla="val 50000"/>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500" dirty="0"/>
              <a:t>Opening up banking data </a:t>
            </a:r>
            <a:r>
              <a:rPr lang="mr-IN" sz="3500" dirty="0"/>
              <a:t>–</a:t>
            </a:r>
            <a:r>
              <a:rPr lang="en-US" sz="3500" dirty="0"/>
              <a:t> allowing 3</a:t>
            </a:r>
            <a:r>
              <a:rPr lang="en-US" sz="3500" baseline="30000" dirty="0"/>
              <a:t>rd</a:t>
            </a:r>
            <a:r>
              <a:rPr lang="en-US" sz="3500" dirty="0"/>
              <a:t> parties to build new products </a:t>
            </a:r>
          </a:p>
        </p:txBody>
      </p:sp>
      <p:pic>
        <p:nvPicPr>
          <p:cNvPr id="1026" name="Picture 2" descr="https://lh4.googleusercontent.com/CsfR3cV88bxbDrCb2-aDjgAyms9vFf2h4ezwwL2_QXwD6EZ-Gc_hP90AsUxEYG1nvHi7kdObWlGU4nKBiyr67ektF9r_DN66lr-3fn4A7zG1bidUWaWN1fnaph_IquPJl3E8zv1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459" y="2767566"/>
            <a:ext cx="6892021" cy="345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6092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885989A-89F1-4ED1-A3BA-7036B4098714}"/>
              </a:ext>
            </a:extLst>
          </p:cNvPr>
          <p:cNvSpPr txBox="1"/>
          <p:nvPr/>
        </p:nvSpPr>
        <p:spPr>
          <a:xfrm>
            <a:off x="2142869" y="604800"/>
            <a:ext cx="7906262" cy="707886"/>
          </a:xfrm>
          <a:prstGeom prst="rect">
            <a:avLst/>
          </a:prstGeom>
          <a:noFill/>
        </p:spPr>
        <p:txBody>
          <a:bodyPr wrap="square" rtlCol="0">
            <a:spAutoFit/>
          </a:bodyPr>
          <a:lstStyle>
            <a:defPPr>
              <a:defRPr lang="en-US"/>
            </a:defPPr>
            <a:lvl1pPr algn="ctr">
              <a:defRPr sz="4000" b="1">
                <a:solidFill>
                  <a:srgbClr val="FDB813"/>
                </a:solidFill>
              </a:defRPr>
            </a:lvl1pPr>
          </a:lstStyle>
          <a:p>
            <a:r>
              <a:rPr lang="en-US" dirty="0"/>
              <a:t>	APIs </a:t>
            </a:r>
          </a:p>
        </p:txBody>
      </p:sp>
      <p:grpSp>
        <p:nvGrpSpPr>
          <p:cNvPr id="19" name="Group 18">
            <a:extLst>
              <a:ext uri="{FF2B5EF4-FFF2-40B4-BE49-F238E27FC236}">
                <a16:creationId xmlns:a16="http://schemas.microsoft.com/office/drawing/2014/main" id="{8E7005DC-7C0A-4707-9448-3AE88AB0DEAD}"/>
              </a:ext>
            </a:extLst>
          </p:cNvPr>
          <p:cNvGrpSpPr/>
          <p:nvPr/>
        </p:nvGrpSpPr>
        <p:grpSpPr>
          <a:xfrm>
            <a:off x="3644246" y="1360484"/>
            <a:ext cx="1172818" cy="116465"/>
            <a:chOff x="0" y="2533035"/>
            <a:chExt cx="1563757" cy="155287"/>
          </a:xfrm>
          <a:solidFill>
            <a:srgbClr val="FDB813"/>
          </a:solidFill>
        </p:grpSpPr>
        <p:cxnSp>
          <p:nvCxnSpPr>
            <p:cNvPr id="20" name="Straight Connector 19">
              <a:extLst>
                <a:ext uri="{FF2B5EF4-FFF2-40B4-BE49-F238E27FC236}">
                  <a16:creationId xmlns:a16="http://schemas.microsoft.com/office/drawing/2014/main" id="{7B76A8D4-AB74-4B33-91D7-D4BEED4BCEE1}"/>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5B07376-5F7D-4F97-B21B-DF4E0B183300}"/>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3" name="Oval 22">
            <a:extLst>
              <a:ext uri="{FF2B5EF4-FFF2-40B4-BE49-F238E27FC236}">
                <a16:creationId xmlns:a16="http://schemas.microsoft.com/office/drawing/2014/main" id="{806FD8A2-8FD0-43D4-928D-64FC6F9F2D0B}"/>
              </a:ext>
            </a:extLst>
          </p:cNvPr>
          <p:cNvSpPr/>
          <p:nvPr/>
        </p:nvSpPr>
        <p:spPr>
          <a:xfrm>
            <a:off x="7477553" y="1331615"/>
            <a:ext cx="228600" cy="228600"/>
          </a:xfrm>
          <a:prstGeom prst="ellipse">
            <a:avLst/>
          </a:prstGeom>
          <a:no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50" name="Group 49">
            <a:extLst>
              <a:ext uri="{FF2B5EF4-FFF2-40B4-BE49-F238E27FC236}">
                <a16:creationId xmlns:a16="http://schemas.microsoft.com/office/drawing/2014/main" id="{99E8F0D3-7939-4087-8E14-4A04BF8B93DB}"/>
              </a:ext>
            </a:extLst>
          </p:cNvPr>
          <p:cNvGrpSpPr/>
          <p:nvPr/>
        </p:nvGrpSpPr>
        <p:grpSpPr>
          <a:xfrm>
            <a:off x="9067800" y="3530918"/>
            <a:ext cx="3124200" cy="3075932"/>
            <a:chOff x="6933328" y="1929008"/>
            <a:chExt cx="4382372" cy="3820178"/>
          </a:xfrm>
        </p:grpSpPr>
        <p:sp>
          <p:nvSpPr>
            <p:cNvPr id="51" name="Freeform 5">
              <a:extLst>
                <a:ext uri="{FF2B5EF4-FFF2-40B4-BE49-F238E27FC236}">
                  <a16:creationId xmlns:a16="http://schemas.microsoft.com/office/drawing/2014/main" id="{6FB1DD5F-2C48-487B-AF8F-D96840C91D27}"/>
                </a:ext>
              </a:extLst>
            </p:cNvPr>
            <p:cNvSpPr>
              <a:spLocks/>
            </p:cNvSpPr>
            <p:nvPr/>
          </p:nvSpPr>
          <p:spPr bwMode="auto">
            <a:xfrm>
              <a:off x="8091456" y="3168805"/>
              <a:ext cx="1932513" cy="518505"/>
            </a:xfrm>
            <a:custGeom>
              <a:avLst/>
              <a:gdLst>
                <a:gd name="T0" fmla="*/ 0 w 1899"/>
                <a:gd name="T1" fmla="*/ 427 h 427"/>
                <a:gd name="T2" fmla="*/ 0 w 1899"/>
                <a:gd name="T3" fmla="*/ 0 h 427"/>
                <a:gd name="T4" fmla="*/ 1899 w 1899"/>
                <a:gd name="T5" fmla="*/ 0 h 427"/>
                <a:gd name="T6" fmla="*/ 1899 w 1899"/>
                <a:gd name="T7" fmla="*/ 239 h 427"/>
                <a:gd name="T8" fmla="*/ 1585 w 1899"/>
                <a:gd name="T9" fmla="*/ 409 h 427"/>
                <a:gd name="T10" fmla="*/ 1585 w 1899"/>
                <a:gd name="T11" fmla="*/ 427 h 427"/>
                <a:gd name="T12" fmla="*/ 0 w 1899"/>
                <a:gd name="T13" fmla="*/ 427 h 427"/>
                <a:gd name="T14" fmla="*/ 0 w 1899"/>
                <a:gd name="T15" fmla="*/ 427 h 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9" h="427">
                  <a:moveTo>
                    <a:pt x="0" y="427"/>
                  </a:moveTo>
                  <a:lnTo>
                    <a:pt x="0" y="0"/>
                  </a:lnTo>
                  <a:lnTo>
                    <a:pt x="1899" y="0"/>
                  </a:lnTo>
                  <a:lnTo>
                    <a:pt x="1899" y="239"/>
                  </a:lnTo>
                  <a:lnTo>
                    <a:pt x="1585" y="409"/>
                  </a:lnTo>
                  <a:lnTo>
                    <a:pt x="1585" y="427"/>
                  </a:lnTo>
                  <a:lnTo>
                    <a:pt x="0" y="427"/>
                  </a:lnTo>
                  <a:lnTo>
                    <a:pt x="0" y="4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52" name="Freeform 6">
              <a:extLst>
                <a:ext uri="{FF2B5EF4-FFF2-40B4-BE49-F238E27FC236}">
                  <a16:creationId xmlns:a16="http://schemas.microsoft.com/office/drawing/2014/main" id="{12B34088-2F35-4AAC-8D4D-7E98205DFFEC}"/>
                </a:ext>
              </a:extLst>
            </p:cNvPr>
            <p:cNvSpPr>
              <a:spLocks/>
            </p:cNvSpPr>
            <p:nvPr/>
          </p:nvSpPr>
          <p:spPr bwMode="auto">
            <a:xfrm>
              <a:off x="7712791" y="3687310"/>
              <a:ext cx="1933530" cy="519718"/>
            </a:xfrm>
            <a:custGeom>
              <a:avLst/>
              <a:gdLst>
                <a:gd name="T0" fmla="*/ 0 w 1900"/>
                <a:gd name="T1" fmla="*/ 428 h 428"/>
                <a:gd name="T2" fmla="*/ 0 w 1900"/>
                <a:gd name="T3" fmla="*/ 0 h 428"/>
                <a:gd name="T4" fmla="*/ 1897 w 1900"/>
                <a:gd name="T5" fmla="*/ 0 h 428"/>
                <a:gd name="T6" fmla="*/ 1900 w 1900"/>
                <a:gd name="T7" fmla="*/ 237 h 428"/>
                <a:gd name="T8" fmla="*/ 1588 w 1900"/>
                <a:gd name="T9" fmla="*/ 409 h 428"/>
                <a:gd name="T10" fmla="*/ 1588 w 1900"/>
                <a:gd name="T11" fmla="*/ 428 h 428"/>
                <a:gd name="T12" fmla="*/ 0 w 1900"/>
                <a:gd name="T13" fmla="*/ 428 h 428"/>
                <a:gd name="T14" fmla="*/ 0 w 1900"/>
                <a:gd name="T15" fmla="*/ 428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 h="428">
                  <a:moveTo>
                    <a:pt x="0" y="428"/>
                  </a:moveTo>
                  <a:lnTo>
                    <a:pt x="0" y="0"/>
                  </a:lnTo>
                  <a:lnTo>
                    <a:pt x="1897" y="0"/>
                  </a:lnTo>
                  <a:lnTo>
                    <a:pt x="1900" y="237"/>
                  </a:lnTo>
                  <a:lnTo>
                    <a:pt x="1588" y="409"/>
                  </a:lnTo>
                  <a:lnTo>
                    <a:pt x="1588" y="428"/>
                  </a:lnTo>
                  <a:lnTo>
                    <a:pt x="0" y="428"/>
                  </a:lnTo>
                  <a:lnTo>
                    <a:pt x="0" y="428"/>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53" name="Freeform 7">
              <a:extLst>
                <a:ext uri="{FF2B5EF4-FFF2-40B4-BE49-F238E27FC236}">
                  <a16:creationId xmlns:a16="http://schemas.microsoft.com/office/drawing/2014/main" id="{A894457A-E804-4A4C-8B8C-6EF0DBA95ED1}"/>
                </a:ext>
              </a:extLst>
            </p:cNvPr>
            <p:cNvSpPr>
              <a:spLocks/>
            </p:cNvSpPr>
            <p:nvPr/>
          </p:nvSpPr>
          <p:spPr bwMode="auto">
            <a:xfrm>
              <a:off x="7334948" y="4207029"/>
              <a:ext cx="1932514" cy="518505"/>
            </a:xfrm>
            <a:custGeom>
              <a:avLst/>
              <a:gdLst>
                <a:gd name="T0" fmla="*/ 0 w 1899"/>
                <a:gd name="T1" fmla="*/ 427 h 427"/>
                <a:gd name="T2" fmla="*/ 0 w 1899"/>
                <a:gd name="T3" fmla="*/ 0 h 427"/>
                <a:gd name="T4" fmla="*/ 1899 w 1899"/>
                <a:gd name="T5" fmla="*/ 0 h 427"/>
                <a:gd name="T6" fmla="*/ 1899 w 1899"/>
                <a:gd name="T7" fmla="*/ 239 h 427"/>
                <a:gd name="T8" fmla="*/ 1585 w 1899"/>
                <a:gd name="T9" fmla="*/ 411 h 427"/>
                <a:gd name="T10" fmla="*/ 1585 w 1899"/>
                <a:gd name="T11" fmla="*/ 427 h 427"/>
                <a:gd name="T12" fmla="*/ 0 w 1899"/>
                <a:gd name="T13" fmla="*/ 427 h 427"/>
                <a:gd name="T14" fmla="*/ 0 w 1899"/>
                <a:gd name="T15" fmla="*/ 427 h 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9" h="427">
                  <a:moveTo>
                    <a:pt x="0" y="427"/>
                  </a:moveTo>
                  <a:lnTo>
                    <a:pt x="0" y="0"/>
                  </a:lnTo>
                  <a:lnTo>
                    <a:pt x="1899" y="0"/>
                  </a:lnTo>
                  <a:lnTo>
                    <a:pt x="1899" y="239"/>
                  </a:lnTo>
                  <a:lnTo>
                    <a:pt x="1585" y="411"/>
                  </a:lnTo>
                  <a:lnTo>
                    <a:pt x="1585" y="427"/>
                  </a:lnTo>
                  <a:lnTo>
                    <a:pt x="0" y="427"/>
                  </a:lnTo>
                  <a:lnTo>
                    <a:pt x="0" y="42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54" name="Freeform 8">
              <a:extLst>
                <a:ext uri="{FF2B5EF4-FFF2-40B4-BE49-F238E27FC236}">
                  <a16:creationId xmlns:a16="http://schemas.microsoft.com/office/drawing/2014/main" id="{4E77623E-CA5C-4D02-AFF2-0F694FA89683}"/>
                </a:ext>
              </a:extLst>
            </p:cNvPr>
            <p:cNvSpPr>
              <a:spLocks/>
            </p:cNvSpPr>
            <p:nvPr/>
          </p:nvSpPr>
          <p:spPr bwMode="auto">
            <a:xfrm>
              <a:off x="6933328" y="4725534"/>
              <a:ext cx="1932512" cy="665435"/>
            </a:xfrm>
            <a:custGeom>
              <a:avLst/>
              <a:gdLst>
                <a:gd name="T0" fmla="*/ 1899 w 1899"/>
                <a:gd name="T1" fmla="*/ 548 h 548"/>
                <a:gd name="T2" fmla="*/ 0 w 1899"/>
                <a:gd name="T3" fmla="*/ 548 h 548"/>
                <a:gd name="T4" fmla="*/ 0 w 1899"/>
                <a:gd name="T5" fmla="*/ 0 h 548"/>
                <a:gd name="T6" fmla="*/ 1899 w 1899"/>
                <a:gd name="T7" fmla="*/ 0 h 548"/>
                <a:gd name="T8" fmla="*/ 1899 w 1899"/>
                <a:gd name="T9" fmla="*/ 548 h 548"/>
                <a:gd name="T10" fmla="*/ 1899 w 1899"/>
                <a:gd name="T11" fmla="*/ 548 h 548"/>
              </a:gdLst>
              <a:ahLst/>
              <a:cxnLst>
                <a:cxn ang="0">
                  <a:pos x="T0" y="T1"/>
                </a:cxn>
                <a:cxn ang="0">
                  <a:pos x="T2" y="T3"/>
                </a:cxn>
                <a:cxn ang="0">
                  <a:pos x="T4" y="T5"/>
                </a:cxn>
                <a:cxn ang="0">
                  <a:pos x="T6" y="T7"/>
                </a:cxn>
                <a:cxn ang="0">
                  <a:pos x="T8" y="T9"/>
                </a:cxn>
                <a:cxn ang="0">
                  <a:pos x="T10" y="T11"/>
                </a:cxn>
              </a:cxnLst>
              <a:rect l="0" t="0" r="r" b="b"/>
              <a:pathLst>
                <a:path w="1899" h="548">
                  <a:moveTo>
                    <a:pt x="1899" y="548"/>
                  </a:moveTo>
                  <a:lnTo>
                    <a:pt x="0" y="548"/>
                  </a:lnTo>
                  <a:lnTo>
                    <a:pt x="0" y="0"/>
                  </a:lnTo>
                  <a:lnTo>
                    <a:pt x="1899" y="0"/>
                  </a:lnTo>
                  <a:lnTo>
                    <a:pt x="1899" y="548"/>
                  </a:lnTo>
                  <a:lnTo>
                    <a:pt x="1899" y="548"/>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55" name="Freeform 9">
              <a:extLst>
                <a:ext uri="{FF2B5EF4-FFF2-40B4-BE49-F238E27FC236}">
                  <a16:creationId xmlns:a16="http://schemas.microsoft.com/office/drawing/2014/main" id="{8C45C862-F3EE-4ED5-85DB-133A2A802988}"/>
                </a:ext>
              </a:extLst>
            </p:cNvPr>
            <p:cNvSpPr>
              <a:spLocks/>
            </p:cNvSpPr>
            <p:nvPr/>
          </p:nvSpPr>
          <p:spPr bwMode="auto">
            <a:xfrm>
              <a:off x="10697623" y="3274449"/>
              <a:ext cx="378862" cy="1844517"/>
            </a:xfrm>
            <a:custGeom>
              <a:avLst/>
              <a:gdLst>
                <a:gd name="T0" fmla="*/ 312 w 312"/>
                <a:gd name="T1" fmla="*/ 1345 h 1519"/>
                <a:gd name="T2" fmla="*/ 312 w 312"/>
                <a:gd name="T3" fmla="*/ 91 h 1519"/>
                <a:gd name="T4" fmla="*/ 247 w 312"/>
                <a:gd name="T5" fmla="*/ 127 h 1519"/>
                <a:gd name="T6" fmla="*/ 0 w 312"/>
                <a:gd name="T7" fmla="*/ 0 h 1519"/>
                <a:gd name="T8" fmla="*/ 0 w 312"/>
                <a:gd name="T9" fmla="*/ 1519 h 1519"/>
                <a:gd name="T10" fmla="*/ 312 w 312"/>
                <a:gd name="T11" fmla="*/ 1345 h 1519"/>
                <a:gd name="T12" fmla="*/ 312 w 312"/>
                <a:gd name="T13" fmla="*/ 1345 h 1519"/>
              </a:gdLst>
              <a:ahLst/>
              <a:cxnLst>
                <a:cxn ang="0">
                  <a:pos x="T0" y="T1"/>
                </a:cxn>
                <a:cxn ang="0">
                  <a:pos x="T2" y="T3"/>
                </a:cxn>
                <a:cxn ang="0">
                  <a:pos x="T4" y="T5"/>
                </a:cxn>
                <a:cxn ang="0">
                  <a:pos x="T6" y="T7"/>
                </a:cxn>
                <a:cxn ang="0">
                  <a:pos x="T8" y="T9"/>
                </a:cxn>
                <a:cxn ang="0">
                  <a:pos x="T10" y="T11"/>
                </a:cxn>
                <a:cxn ang="0">
                  <a:pos x="T12" y="T13"/>
                </a:cxn>
              </a:cxnLst>
              <a:rect l="0" t="0" r="r" b="b"/>
              <a:pathLst>
                <a:path w="312" h="1519">
                  <a:moveTo>
                    <a:pt x="312" y="1345"/>
                  </a:moveTo>
                  <a:lnTo>
                    <a:pt x="312" y="91"/>
                  </a:lnTo>
                  <a:lnTo>
                    <a:pt x="247" y="127"/>
                  </a:lnTo>
                  <a:lnTo>
                    <a:pt x="0" y="0"/>
                  </a:lnTo>
                  <a:lnTo>
                    <a:pt x="0" y="1519"/>
                  </a:lnTo>
                  <a:lnTo>
                    <a:pt x="312" y="1345"/>
                  </a:lnTo>
                  <a:lnTo>
                    <a:pt x="312" y="1345"/>
                  </a:lnTo>
                  <a:close/>
                </a:path>
              </a:pathLst>
            </a:custGeom>
            <a:solidFill>
              <a:srgbClr val="FFC00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56" name="Freeform 10">
              <a:extLst>
                <a:ext uri="{FF2B5EF4-FFF2-40B4-BE49-F238E27FC236}">
                  <a16:creationId xmlns:a16="http://schemas.microsoft.com/office/drawing/2014/main" id="{BD8D1B95-477A-42B7-A292-9E81C0675063}"/>
                </a:ext>
              </a:extLst>
            </p:cNvPr>
            <p:cNvSpPr>
              <a:spLocks/>
            </p:cNvSpPr>
            <p:nvPr/>
          </p:nvSpPr>
          <p:spPr bwMode="auto">
            <a:xfrm>
              <a:off x="10430477" y="1929008"/>
              <a:ext cx="885223" cy="1499657"/>
            </a:xfrm>
            <a:custGeom>
              <a:avLst/>
              <a:gdLst>
                <a:gd name="T0" fmla="*/ 255 w 729"/>
                <a:gd name="T1" fmla="*/ 0 h 1235"/>
                <a:gd name="T2" fmla="*/ 0 w 729"/>
                <a:gd name="T3" fmla="*/ 141 h 1235"/>
                <a:gd name="T4" fmla="*/ 467 w 729"/>
                <a:gd name="T5" fmla="*/ 1235 h 1235"/>
                <a:gd name="T6" fmla="*/ 729 w 729"/>
                <a:gd name="T7" fmla="*/ 1094 h 1235"/>
                <a:gd name="T8" fmla="*/ 255 w 729"/>
                <a:gd name="T9" fmla="*/ 0 h 1235"/>
                <a:gd name="T10" fmla="*/ 255 w 729"/>
                <a:gd name="T11" fmla="*/ 0 h 1235"/>
              </a:gdLst>
              <a:ahLst/>
              <a:cxnLst>
                <a:cxn ang="0">
                  <a:pos x="T0" y="T1"/>
                </a:cxn>
                <a:cxn ang="0">
                  <a:pos x="T2" y="T3"/>
                </a:cxn>
                <a:cxn ang="0">
                  <a:pos x="T4" y="T5"/>
                </a:cxn>
                <a:cxn ang="0">
                  <a:pos x="T6" y="T7"/>
                </a:cxn>
                <a:cxn ang="0">
                  <a:pos x="T8" y="T9"/>
                </a:cxn>
                <a:cxn ang="0">
                  <a:pos x="T10" y="T11"/>
                </a:cxn>
              </a:cxnLst>
              <a:rect l="0" t="0" r="r" b="b"/>
              <a:pathLst>
                <a:path w="729" h="1235">
                  <a:moveTo>
                    <a:pt x="255" y="0"/>
                  </a:moveTo>
                  <a:lnTo>
                    <a:pt x="0" y="141"/>
                  </a:lnTo>
                  <a:lnTo>
                    <a:pt x="467" y="1235"/>
                  </a:lnTo>
                  <a:lnTo>
                    <a:pt x="729" y="1094"/>
                  </a:lnTo>
                  <a:lnTo>
                    <a:pt x="255" y="0"/>
                  </a:lnTo>
                  <a:lnTo>
                    <a:pt x="255" y="0"/>
                  </a:lnTo>
                  <a:close/>
                </a:path>
              </a:pathLst>
            </a:custGeom>
            <a:solidFill>
              <a:srgbClr val="FFC00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57" name="Freeform 11">
              <a:extLst>
                <a:ext uri="{FF2B5EF4-FFF2-40B4-BE49-F238E27FC236}">
                  <a16:creationId xmlns:a16="http://schemas.microsoft.com/office/drawing/2014/main" id="{FB9FF4A5-A4A0-4331-B328-446F167D4970}"/>
                </a:ext>
              </a:extLst>
            </p:cNvPr>
            <p:cNvSpPr>
              <a:spLocks/>
            </p:cNvSpPr>
            <p:nvPr/>
          </p:nvSpPr>
          <p:spPr bwMode="auto">
            <a:xfrm>
              <a:off x="9710399" y="2100224"/>
              <a:ext cx="1287155" cy="3018741"/>
            </a:xfrm>
            <a:custGeom>
              <a:avLst/>
              <a:gdLst>
                <a:gd name="T0" fmla="*/ 813 w 1060"/>
                <a:gd name="T1" fmla="*/ 2486 h 2486"/>
                <a:gd name="T2" fmla="*/ 813 w 1060"/>
                <a:gd name="T3" fmla="*/ 967 h 2486"/>
                <a:gd name="T4" fmla="*/ 1060 w 1060"/>
                <a:gd name="T5" fmla="*/ 1094 h 2486"/>
                <a:gd name="T6" fmla="*/ 593 w 1060"/>
                <a:gd name="T7" fmla="*/ 0 h 2486"/>
                <a:gd name="T8" fmla="*/ 0 w 1060"/>
                <a:gd name="T9" fmla="*/ 554 h 2486"/>
                <a:gd name="T10" fmla="*/ 235 w 1060"/>
                <a:gd name="T11" fmla="*/ 672 h 2486"/>
                <a:gd name="T12" fmla="*/ 235 w 1060"/>
                <a:gd name="T13" fmla="*/ 2192 h 2486"/>
                <a:gd name="T14" fmla="*/ 813 w 1060"/>
                <a:gd name="T15" fmla="*/ 2486 h 2486"/>
                <a:gd name="T16" fmla="*/ 813 w 1060"/>
                <a:gd name="T17" fmla="*/ 2486 h 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0" h="2486">
                  <a:moveTo>
                    <a:pt x="813" y="2486"/>
                  </a:moveTo>
                  <a:lnTo>
                    <a:pt x="813" y="967"/>
                  </a:lnTo>
                  <a:lnTo>
                    <a:pt x="1060" y="1094"/>
                  </a:lnTo>
                  <a:lnTo>
                    <a:pt x="593" y="0"/>
                  </a:lnTo>
                  <a:lnTo>
                    <a:pt x="0" y="554"/>
                  </a:lnTo>
                  <a:lnTo>
                    <a:pt x="235" y="672"/>
                  </a:lnTo>
                  <a:lnTo>
                    <a:pt x="235" y="2192"/>
                  </a:lnTo>
                  <a:lnTo>
                    <a:pt x="813" y="2486"/>
                  </a:lnTo>
                  <a:lnTo>
                    <a:pt x="813" y="2486"/>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58" name="Freeform 12">
              <a:extLst>
                <a:ext uri="{FF2B5EF4-FFF2-40B4-BE49-F238E27FC236}">
                  <a16:creationId xmlns:a16="http://schemas.microsoft.com/office/drawing/2014/main" id="{1DE21F9B-C7B8-445A-98D7-8C027FDF3216}"/>
                </a:ext>
              </a:extLst>
            </p:cNvPr>
            <p:cNvSpPr>
              <a:spLocks/>
            </p:cNvSpPr>
            <p:nvPr/>
          </p:nvSpPr>
          <p:spPr bwMode="auto">
            <a:xfrm>
              <a:off x="9618112" y="3478451"/>
              <a:ext cx="1079510" cy="564648"/>
            </a:xfrm>
            <a:custGeom>
              <a:avLst/>
              <a:gdLst>
                <a:gd name="T0" fmla="*/ 889 w 889"/>
                <a:gd name="T1" fmla="*/ 293 h 465"/>
                <a:gd name="T2" fmla="*/ 311 w 889"/>
                <a:gd name="T3" fmla="*/ 0 h 465"/>
                <a:gd name="T4" fmla="*/ 0 w 889"/>
                <a:gd name="T5" fmla="*/ 170 h 465"/>
                <a:gd name="T6" fmla="*/ 577 w 889"/>
                <a:gd name="T7" fmla="*/ 465 h 465"/>
                <a:gd name="T8" fmla="*/ 889 w 889"/>
                <a:gd name="T9" fmla="*/ 293 h 465"/>
                <a:gd name="T10" fmla="*/ 889 w 889"/>
                <a:gd name="T11" fmla="*/ 293 h 465"/>
              </a:gdLst>
              <a:ahLst/>
              <a:cxnLst>
                <a:cxn ang="0">
                  <a:pos x="T0" y="T1"/>
                </a:cxn>
                <a:cxn ang="0">
                  <a:pos x="T2" y="T3"/>
                </a:cxn>
                <a:cxn ang="0">
                  <a:pos x="T4" y="T5"/>
                </a:cxn>
                <a:cxn ang="0">
                  <a:pos x="T6" y="T7"/>
                </a:cxn>
                <a:cxn ang="0">
                  <a:pos x="T8" y="T9"/>
                </a:cxn>
                <a:cxn ang="0">
                  <a:pos x="T10" y="T11"/>
                </a:cxn>
              </a:cxnLst>
              <a:rect l="0" t="0" r="r" b="b"/>
              <a:pathLst>
                <a:path w="889" h="465">
                  <a:moveTo>
                    <a:pt x="889" y="293"/>
                  </a:moveTo>
                  <a:lnTo>
                    <a:pt x="311" y="0"/>
                  </a:lnTo>
                  <a:lnTo>
                    <a:pt x="0" y="170"/>
                  </a:lnTo>
                  <a:lnTo>
                    <a:pt x="577" y="465"/>
                  </a:lnTo>
                  <a:lnTo>
                    <a:pt x="889" y="293"/>
                  </a:lnTo>
                  <a:lnTo>
                    <a:pt x="889" y="293"/>
                  </a:lnTo>
                  <a:close/>
                </a:path>
              </a:pathLst>
            </a:custGeom>
            <a:solidFill>
              <a:srgbClr val="A5A5A5">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59" name="Freeform 13">
              <a:extLst>
                <a:ext uri="{FF2B5EF4-FFF2-40B4-BE49-F238E27FC236}">
                  <a16:creationId xmlns:a16="http://schemas.microsoft.com/office/drawing/2014/main" id="{C7CC1B1A-156E-4E1F-A28A-C7F5182DD634}"/>
                </a:ext>
              </a:extLst>
            </p:cNvPr>
            <p:cNvSpPr>
              <a:spLocks/>
            </p:cNvSpPr>
            <p:nvPr/>
          </p:nvSpPr>
          <p:spPr bwMode="auto">
            <a:xfrm>
              <a:off x="9618112" y="3684881"/>
              <a:ext cx="700650" cy="1642944"/>
            </a:xfrm>
            <a:custGeom>
              <a:avLst/>
              <a:gdLst>
                <a:gd name="T0" fmla="*/ 577 w 577"/>
                <a:gd name="T1" fmla="*/ 1353 h 1353"/>
                <a:gd name="T2" fmla="*/ 577 w 577"/>
                <a:gd name="T3" fmla="*/ 295 h 1353"/>
                <a:gd name="T4" fmla="*/ 0 w 577"/>
                <a:gd name="T5" fmla="*/ 0 h 1353"/>
                <a:gd name="T6" fmla="*/ 0 w 577"/>
                <a:gd name="T7" fmla="*/ 1059 h 1353"/>
                <a:gd name="T8" fmla="*/ 577 w 577"/>
                <a:gd name="T9" fmla="*/ 1353 h 1353"/>
                <a:gd name="T10" fmla="*/ 577 w 577"/>
                <a:gd name="T11" fmla="*/ 1353 h 1353"/>
              </a:gdLst>
              <a:ahLst/>
              <a:cxnLst>
                <a:cxn ang="0">
                  <a:pos x="T0" y="T1"/>
                </a:cxn>
                <a:cxn ang="0">
                  <a:pos x="T2" y="T3"/>
                </a:cxn>
                <a:cxn ang="0">
                  <a:pos x="T4" y="T5"/>
                </a:cxn>
                <a:cxn ang="0">
                  <a:pos x="T6" y="T7"/>
                </a:cxn>
                <a:cxn ang="0">
                  <a:pos x="T8" y="T9"/>
                </a:cxn>
                <a:cxn ang="0">
                  <a:pos x="T10" y="T11"/>
                </a:cxn>
              </a:cxnLst>
              <a:rect l="0" t="0" r="r" b="b"/>
              <a:pathLst>
                <a:path w="577" h="1353">
                  <a:moveTo>
                    <a:pt x="577" y="1353"/>
                  </a:moveTo>
                  <a:lnTo>
                    <a:pt x="577" y="295"/>
                  </a:lnTo>
                  <a:lnTo>
                    <a:pt x="0" y="0"/>
                  </a:lnTo>
                  <a:lnTo>
                    <a:pt x="0" y="1059"/>
                  </a:lnTo>
                  <a:lnTo>
                    <a:pt x="577" y="1353"/>
                  </a:lnTo>
                  <a:lnTo>
                    <a:pt x="577" y="135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60" name="Freeform 14">
              <a:extLst>
                <a:ext uri="{FF2B5EF4-FFF2-40B4-BE49-F238E27FC236}">
                  <a16:creationId xmlns:a16="http://schemas.microsoft.com/office/drawing/2014/main" id="{27BC7CAA-792E-4B47-BB3C-E181F44A6B62}"/>
                </a:ext>
              </a:extLst>
            </p:cNvPr>
            <p:cNvSpPr>
              <a:spLocks/>
            </p:cNvSpPr>
            <p:nvPr/>
          </p:nvSpPr>
          <p:spPr bwMode="auto">
            <a:xfrm>
              <a:off x="10318762" y="3834240"/>
              <a:ext cx="378861" cy="1493585"/>
            </a:xfrm>
            <a:custGeom>
              <a:avLst/>
              <a:gdLst>
                <a:gd name="T0" fmla="*/ 312 w 312"/>
                <a:gd name="T1" fmla="*/ 1058 h 1230"/>
                <a:gd name="T2" fmla="*/ 312 w 312"/>
                <a:gd name="T3" fmla="*/ 0 h 1230"/>
                <a:gd name="T4" fmla="*/ 0 w 312"/>
                <a:gd name="T5" fmla="*/ 172 h 1230"/>
                <a:gd name="T6" fmla="*/ 0 w 312"/>
                <a:gd name="T7" fmla="*/ 1230 h 1230"/>
                <a:gd name="T8" fmla="*/ 312 w 312"/>
                <a:gd name="T9" fmla="*/ 1058 h 1230"/>
                <a:gd name="T10" fmla="*/ 312 w 312"/>
                <a:gd name="T11" fmla="*/ 1058 h 1230"/>
              </a:gdLst>
              <a:ahLst/>
              <a:cxnLst>
                <a:cxn ang="0">
                  <a:pos x="T0" y="T1"/>
                </a:cxn>
                <a:cxn ang="0">
                  <a:pos x="T2" y="T3"/>
                </a:cxn>
                <a:cxn ang="0">
                  <a:pos x="T4" y="T5"/>
                </a:cxn>
                <a:cxn ang="0">
                  <a:pos x="T6" y="T7"/>
                </a:cxn>
                <a:cxn ang="0">
                  <a:pos x="T8" y="T9"/>
                </a:cxn>
                <a:cxn ang="0">
                  <a:pos x="T10" y="T11"/>
                </a:cxn>
              </a:cxnLst>
              <a:rect l="0" t="0" r="r" b="b"/>
              <a:pathLst>
                <a:path w="312" h="1230">
                  <a:moveTo>
                    <a:pt x="312" y="1058"/>
                  </a:moveTo>
                  <a:lnTo>
                    <a:pt x="312" y="0"/>
                  </a:lnTo>
                  <a:lnTo>
                    <a:pt x="0" y="172"/>
                  </a:lnTo>
                  <a:lnTo>
                    <a:pt x="0" y="1230"/>
                  </a:lnTo>
                  <a:lnTo>
                    <a:pt x="312" y="1058"/>
                  </a:lnTo>
                  <a:lnTo>
                    <a:pt x="312" y="1058"/>
                  </a:lnTo>
                  <a:close/>
                </a:path>
              </a:pathLst>
            </a:custGeom>
            <a:solidFill>
              <a:srgbClr val="A5A5A5">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61" name="Freeform 15">
              <a:extLst>
                <a:ext uri="{FF2B5EF4-FFF2-40B4-BE49-F238E27FC236}">
                  <a16:creationId xmlns:a16="http://schemas.microsoft.com/office/drawing/2014/main" id="{EE028BAA-9920-4418-9ADA-FCED50398035}"/>
                </a:ext>
              </a:extLst>
            </p:cNvPr>
            <p:cNvSpPr>
              <a:spLocks/>
            </p:cNvSpPr>
            <p:nvPr/>
          </p:nvSpPr>
          <p:spPr bwMode="auto">
            <a:xfrm>
              <a:off x="9239252" y="3995741"/>
              <a:ext cx="1079510" cy="564648"/>
            </a:xfrm>
            <a:custGeom>
              <a:avLst/>
              <a:gdLst>
                <a:gd name="T0" fmla="*/ 889 w 889"/>
                <a:gd name="T1" fmla="*/ 292 h 465"/>
                <a:gd name="T2" fmla="*/ 312 w 889"/>
                <a:gd name="T3" fmla="*/ 0 h 465"/>
                <a:gd name="T4" fmla="*/ 0 w 889"/>
                <a:gd name="T5" fmla="*/ 172 h 465"/>
                <a:gd name="T6" fmla="*/ 578 w 889"/>
                <a:gd name="T7" fmla="*/ 465 h 465"/>
                <a:gd name="T8" fmla="*/ 889 w 889"/>
                <a:gd name="T9" fmla="*/ 292 h 465"/>
                <a:gd name="T10" fmla="*/ 889 w 889"/>
                <a:gd name="T11" fmla="*/ 292 h 465"/>
              </a:gdLst>
              <a:ahLst/>
              <a:cxnLst>
                <a:cxn ang="0">
                  <a:pos x="T0" y="T1"/>
                </a:cxn>
                <a:cxn ang="0">
                  <a:pos x="T2" y="T3"/>
                </a:cxn>
                <a:cxn ang="0">
                  <a:pos x="T4" y="T5"/>
                </a:cxn>
                <a:cxn ang="0">
                  <a:pos x="T6" y="T7"/>
                </a:cxn>
                <a:cxn ang="0">
                  <a:pos x="T8" y="T9"/>
                </a:cxn>
                <a:cxn ang="0">
                  <a:pos x="T10" y="T11"/>
                </a:cxn>
              </a:cxnLst>
              <a:rect l="0" t="0" r="r" b="b"/>
              <a:pathLst>
                <a:path w="889" h="465">
                  <a:moveTo>
                    <a:pt x="889" y="292"/>
                  </a:moveTo>
                  <a:lnTo>
                    <a:pt x="312" y="0"/>
                  </a:lnTo>
                  <a:lnTo>
                    <a:pt x="0" y="172"/>
                  </a:lnTo>
                  <a:lnTo>
                    <a:pt x="578" y="465"/>
                  </a:lnTo>
                  <a:lnTo>
                    <a:pt x="889" y="292"/>
                  </a:lnTo>
                  <a:lnTo>
                    <a:pt x="889" y="292"/>
                  </a:lnTo>
                  <a:close/>
                </a:path>
              </a:pathLst>
            </a:custGeom>
            <a:solidFill>
              <a:srgbClr val="7A7A7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62" name="Freeform 16">
              <a:extLst>
                <a:ext uri="{FF2B5EF4-FFF2-40B4-BE49-F238E27FC236}">
                  <a16:creationId xmlns:a16="http://schemas.microsoft.com/office/drawing/2014/main" id="{83F3727B-B120-4BEC-B16F-CF9C81D50FE3}"/>
                </a:ext>
              </a:extLst>
            </p:cNvPr>
            <p:cNvSpPr>
              <a:spLocks/>
            </p:cNvSpPr>
            <p:nvPr/>
          </p:nvSpPr>
          <p:spPr bwMode="auto">
            <a:xfrm>
              <a:off x="9941115" y="4350316"/>
              <a:ext cx="377647" cy="1187582"/>
            </a:xfrm>
            <a:custGeom>
              <a:avLst/>
              <a:gdLst>
                <a:gd name="T0" fmla="*/ 311 w 311"/>
                <a:gd name="T1" fmla="*/ 805 h 978"/>
                <a:gd name="T2" fmla="*/ 311 w 311"/>
                <a:gd name="T3" fmla="*/ 0 h 978"/>
                <a:gd name="T4" fmla="*/ 0 w 311"/>
                <a:gd name="T5" fmla="*/ 173 h 978"/>
                <a:gd name="T6" fmla="*/ 0 w 311"/>
                <a:gd name="T7" fmla="*/ 978 h 978"/>
                <a:gd name="T8" fmla="*/ 311 w 311"/>
                <a:gd name="T9" fmla="*/ 805 h 978"/>
                <a:gd name="T10" fmla="*/ 311 w 311"/>
                <a:gd name="T11" fmla="*/ 805 h 978"/>
              </a:gdLst>
              <a:ahLst/>
              <a:cxnLst>
                <a:cxn ang="0">
                  <a:pos x="T0" y="T1"/>
                </a:cxn>
                <a:cxn ang="0">
                  <a:pos x="T2" y="T3"/>
                </a:cxn>
                <a:cxn ang="0">
                  <a:pos x="T4" y="T5"/>
                </a:cxn>
                <a:cxn ang="0">
                  <a:pos x="T6" y="T7"/>
                </a:cxn>
                <a:cxn ang="0">
                  <a:pos x="T8" y="T9"/>
                </a:cxn>
                <a:cxn ang="0">
                  <a:pos x="T10" y="T11"/>
                </a:cxn>
              </a:cxnLst>
              <a:rect l="0" t="0" r="r" b="b"/>
              <a:pathLst>
                <a:path w="311" h="978">
                  <a:moveTo>
                    <a:pt x="311" y="805"/>
                  </a:moveTo>
                  <a:lnTo>
                    <a:pt x="311" y="0"/>
                  </a:lnTo>
                  <a:lnTo>
                    <a:pt x="0" y="173"/>
                  </a:lnTo>
                  <a:lnTo>
                    <a:pt x="0" y="978"/>
                  </a:lnTo>
                  <a:lnTo>
                    <a:pt x="311" y="805"/>
                  </a:lnTo>
                  <a:lnTo>
                    <a:pt x="311" y="805"/>
                  </a:lnTo>
                  <a:close/>
                </a:path>
              </a:pathLst>
            </a:custGeom>
            <a:solidFill>
              <a:srgbClr val="7A7A7A">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63" name="Freeform 17">
              <a:extLst>
                <a:ext uri="{FF2B5EF4-FFF2-40B4-BE49-F238E27FC236}">
                  <a16:creationId xmlns:a16="http://schemas.microsoft.com/office/drawing/2014/main" id="{5D628290-8105-4D45-BFE8-4511BA5C7C79}"/>
                </a:ext>
              </a:extLst>
            </p:cNvPr>
            <p:cNvSpPr>
              <a:spLocks/>
            </p:cNvSpPr>
            <p:nvPr/>
          </p:nvSpPr>
          <p:spPr bwMode="auto">
            <a:xfrm>
              <a:off x="9239252" y="4204600"/>
              <a:ext cx="701864" cy="1333298"/>
            </a:xfrm>
            <a:custGeom>
              <a:avLst/>
              <a:gdLst>
                <a:gd name="T0" fmla="*/ 578 w 578"/>
                <a:gd name="T1" fmla="*/ 1098 h 1098"/>
                <a:gd name="T2" fmla="*/ 578 w 578"/>
                <a:gd name="T3" fmla="*/ 293 h 1098"/>
                <a:gd name="T4" fmla="*/ 0 w 578"/>
                <a:gd name="T5" fmla="*/ 0 h 1098"/>
                <a:gd name="T6" fmla="*/ 0 w 578"/>
                <a:gd name="T7" fmla="*/ 805 h 1098"/>
                <a:gd name="T8" fmla="*/ 578 w 578"/>
                <a:gd name="T9" fmla="*/ 1098 h 1098"/>
                <a:gd name="T10" fmla="*/ 578 w 578"/>
                <a:gd name="T11" fmla="*/ 1098 h 1098"/>
              </a:gdLst>
              <a:ahLst/>
              <a:cxnLst>
                <a:cxn ang="0">
                  <a:pos x="T0" y="T1"/>
                </a:cxn>
                <a:cxn ang="0">
                  <a:pos x="T2" y="T3"/>
                </a:cxn>
                <a:cxn ang="0">
                  <a:pos x="T4" y="T5"/>
                </a:cxn>
                <a:cxn ang="0">
                  <a:pos x="T6" y="T7"/>
                </a:cxn>
                <a:cxn ang="0">
                  <a:pos x="T8" y="T9"/>
                </a:cxn>
                <a:cxn ang="0">
                  <a:pos x="T10" y="T11"/>
                </a:cxn>
              </a:cxnLst>
              <a:rect l="0" t="0" r="r" b="b"/>
              <a:pathLst>
                <a:path w="578" h="1098">
                  <a:moveTo>
                    <a:pt x="578" y="1098"/>
                  </a:moveTo>
                  <a:lnTo>
                    <a:pt x="578" y="293"/>
                  </a:lnTo>
                  <a:lnTo>
                    <a:pt x="0" y="0"/>
                  </a:lnTo>
                  <a:lnTo>
                    <a:pt x="0" y="805"/>
                  </a:lnTo>
                  <a:lnTo>
                    <a:pt x="578" y="1098"/>
                  </a:lnTo>
                  <a:lnTo>
                    <a:pt x="578" y="1098"/>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64" name="Freeform 18">
              <a:extLst>
                <a:ext uri="{FF2B5EF4-FFF2-40B4-BE49-F238E27FC236}">
                  <a16:creationId xmlns:a16="http://schemas.microsoft.com/office/drawing/2014/main" id="{7F3B7C77-C8CA-44DA-B073-81C5BC496FDC}"/>
                </a:ext>
              </a:extLst>
            </p:cNvPr>
            <p:cNvSpPr>
              <a:spLocks/>
            </p:cNvSpPr>
            <p:nvPr/>
          </p:nvSpPr>
          <p:spPr bwMode="auto">
            <a:xfrm>
              <a:off x="8860391" y="4516675"/>
              <a:ext cx="1080724" cy="567077"/>
            </a:xfrm>
            <a:custGeom>
              <a:avLst/>
              <a:gdLst>
                <a:gd name="T0" fmla="*/ 890 w 890"/>
                <a:gd name="T1" fmla="*/ 295 h 467"/>
                <a:gd name="T2" fmla="*/ 312 w 890"/>
                <a:gd name="T3" fmla="*/ 0 h 467"/>
                <a:gd name="T4" fmla="*/ 0 w 890"/>
                <a:gd name="T5" fmla="*/ 172 h 467"/>
                <a:gd name="T6" fmla="*/ 578 w 890"/>
                <a:gd name="T7" fmla="*/ 467 h 467"/>
                <a:gd name="T8" fmla="*/ 890 w 890"/>
                <a:gd name="T9" fmla="*/ 295 h 467"/>
                <a:gd name="T10" fmla="*/ 890 w 890"/>
                <a:gd name="T11" fmla="*/ 295 h 467"/>
              </a:gdLst>
              <a:ahLst/>
              <a:cxnLst>
                <a:cxn ang="0">
                  <a:pos x="T0" y="T1"/>
                </a:cxn>
                <a:cxn ang="0">
                  <a:pos x="T2" y="T3"/>
                </a:cxn>
                <a:cxn ang="0">
                  <a:pos x="T4" y="T5"/>
                </a:cxn>
                <a:cxn ang="0">
                  <a:pos x="T6" y="T7"/>
                </a:cxn>
                <a:cxn ang="0">
                  <a:pos x="T8" y="T9"/>
                </a:cxn>
                <a:cxn ang="0">
                  <a:pos x="T10" y="T11"/>
                </a:cxn>
              </a:cxnLst>
              <a:rect l="0" t="0" r="r" b="b"/>
              <a:pathLst>
                <a:path w="890" h="467">
                  <a:moveTo>
                    <a:pt x="890" y="295"/>
                  </a:moveTo>
                  <a:lnTo>
                    <a:pt x="312" y="0"/>
                  </a:lnTo>
                  <a:lnTo>
                    <a:pt x="0" y="172"/>
                  </a:lnTo>
                  <a:lnTo>
                    <a:pt x="578" y="467"/>
                  </a:lnTo>
                  <a:lnTo>
                    <a:pt x="890" y="295"/>
                  </a:lnTo>
                  <a:lnTo>
                    <a:pt x="890" y="295"/>
                  </a:lnTo>
                  <a:close/>
                </a:path>
              </a:pathLst>
            </a:custGeom>
            <a:solidFill>
              <a:srgbClr val="FFC0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65" name="Freeform 19">
              <a:extLst>
                <a:ext uri="{FF2B5EF4-FFF2-40B4-BE49-F238E27FC236}">
                  <a16:creationId xmlns:a16="http://schemas.microsoft.com/office/drawing/2014/main" id="{08BFA197-2470-4A7D-8CDF-8BBDAAFAE6A7}"/>
                </a:ext>
              </a:extLst>
            </p:cNvPr>
            <p:cNvSpPr>
              <a:spLocks/>
            </p:cNvSpPr>
            <p:nvPr/>
          </p:nvSpPr>
          <p:spPr bwMode="auto">
            <a:xfrm>
              <a:off x="9562255" y="4874892"/>
              <a:ext cx="378861" cy="874294"/>
            </a:xfrm>
            <a:custGeom>
              <a:avLst/>
              <a:gdLst>
                <a:gd name="T0" fmla="*/ 312 w 312"/>
                <a:gd name="T1" fmla="*/ 546 h 720"/>
                <a:gd name="T2" fmla="*/ 312 w 312"/>
                <a:gd name="T3" fmla="*/ 0 h 720"/>
                <a:gd name="T4" fmla="*/ 0 w 312"/>
                <a:gd name="T5" fmla="*/ 172 h 720"/>
                <a:gd name="T6" fmla="*/ 0 w 312"/>
                <a:gd name="T7" fmla="*/ 720 h 720"/>
                <a:gd name="T8" fmla="*/ 312 w 312"/>
                <a:gd name="T9" fmla="*/ 546 h 720"/>
                <a:gd name="T10" fmla="*/ 312 w 312"/>
                <a:gd name="T11" fmla="*/ 546 h 720"/>
              </a:gdLst>
              <a:ahLst/>
              <a:cxnLst>
                <a:cxn ang="0">
                  <a:pos x="T0" y="T1"/>
                </a:cxn>
                <a:cxn ang="0">
                  <a:pos x="T2" y="T3"/>
                </a:cxn>
                <a:cxn ang="0">
                  <a:pos x="T4" y="T5"/>
                </a:cxn>
                <a:cxn ang="0">
                  <a:pos x="T6" y="T7"/>
                </a:cxn>
                <a:cxn ang="0">
                  <a:pos x="T8" y="T9"/>
                </a:cxn>
                <a:cxn ang="0">
                  <a:pos x="T10" y="T11"/>
                </a:cxn>
              </a:cxnLst>
              <a:rect l="0" t="0" r="r" b="b"/>
              <a:pathLst>
                <a:path w="312" h="720">
                  <a:moveTo>
                    <a:pt x="312" y="546"/>
                  </a:moveTo>
                  <a:lnTo>
                    <a:pt x="312" y="0"/>
                  </a:lnTo>
                  <a:lnTo>
                    <a:pt x="0" y="172"/>
                  </a:lnTo>
                  <a:lnTo>
                    <a:pt x="0" y="720"/>
                  </a:lnTo>
                  <a:lnTo>
                    <a:pt x="312" y="546"/>
                  </a:lnTo>
                  <a:lnTo>
                    <a:pt x="312" y="546"/>
                  </a:lnTo>
                  <a:close/>
                </a:path>
              </a:pathLst>
            </a:custGeom>
            <a:solidFill>
              <a:srgbClr val="FFC00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66" name="Freeform 20">
              <a:extLst>
                <a:ext uri="{FF2B5EF4-FFF2-40B4-BE49-F238E27FC236}">
                  <a16:creationId xmlns:a16="http://schemas.microsoft.com/office/drawing/2014/main" id="{0EE03B48-3A18-44EF-960A-F2310440E15F}"/>
                </a:ext>
              </a:extLst>
            </p:cNvPr>
            <p:cNvSpPr>
              <a:spLocks/>
            </p:cNvSpPr>
            <p:nvPr/>
          </p:nvSpPr>
          <p:spPr bwMode="auto">
            <a:xfrm>
              <a:off x="8860391" y="4725534"/>
              <a:ext cx="701864" cy="1023652"/>
            </a:xfrm>
            <a:custGeom>
              <a:avLst/>
              <a:gdLst>
                <a:gd name="T0" fmla="*/ 578 w 578"/>
                <a:gd name="T1" fmla="*/ 843 h 843"/>
                <a:gd name="T2" fmla="*/ 578 w 578"/>
                <a:gd name="T3" fmla="*/ 295 h 843"/>
                <a:gd name="T4" fmla="*/ 0 w 578"/>
                <a:gd name="T5" fmla="*/ 0 h 843"/>
                <a:gd name="T6" fmla="*/ 0 w 578"/>
                <a:gd name="T7" fmla="*/ 548 h 843"/>
                <a:gd name="T8" fmla="*/ 578 w 578"/>
                <a:gd name="T9" fmla="*/ 843 h 843"/>
                <a:gd name="T10" fmla="*/ 578 w 578"/>
                <a:gd name="T11" fmla="*/ 843 h 843"/>
              </a:gdLst>
              <a:ahLst/>
              <a:cxnLst>
                <a:cxn ang="0">
                  <a:pos x="T0" y="T1"/>
                </a:cxn>
                <a:cxn ang="0">
                  <a:pos x="T2" y="T3"/>
                </a:cxn>
                <a:cxn ang="0">
                  <a:pos x="T4" y="T5"/>
                </a:cxn>
                <a:cxn ang="0">
                  <a:pos x="T6" y="T7"/>
                </a:cxn>
                <a:cxn ang="0">
                  <a:pos x="T8" y="T9"/>
                </a:cxn>
                <a:cxn ang="0">
                  <a:pos x="T10" y="T11"/>
                </a:cxn>
              </a:cxnLst>
              <a:rect l="0" t="0" r="r" b="b"/>
              <a:pathLst>
                <a:path w="578" h="843">
                  <a:moveTo>
                    <a:pt x="578" y="843"/>
                  </a:moveTo>
                  <a:lnTo>
                    <a:pt x="578" y="295"/>
                  </a:lnTo>
                  <a:lnTo>
                    <a:pt x="0" y="0"/>
                  </a:lnTo>
                  <a:lnTo>
                    <a:pt x="0" y="548"/>
                  </a:lnTo>
                  <a:lnTo>
                    <a:pt x="578" y="843"/>
                  </a:lnTo>
                  <a:lnTo>
                    <a:pt x="578" y="84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grpSp>
      <p:sp>
        <p:nvSpPr>
          <p:cNvPr id="71" name="Shape 98">
            <a:extLst>
              <a:ext uri="{FF2B5EF4-FFF2-40B4-BE49-F238E27FC236}">
                <a16:creationId xmlns:a16="http://schemas.microsoft.com/office/drawing/2014/main" id="{04905BAD-A309-4B8A-95DC-BADA7EBBCB33}"/>
              </a:ext>
            </a:extLst>
          </p:cNvPr>
          <p:cNvSpPr/>
          <p:nvPr/>
        </p:nvSpPr>
        <p:spPr>
          <a:xfrm>
            <a:off x="2244376" y="1618448"/>
            <a:ext cx="8794139" cy="961802"/>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lvl1pPr algn="l" defTabSz="457200">
              <a:defRPr sz="3600">
                <a:solidFill>
                  <a:srgbClr val="DDDEE0"/>
                </a:solidFill>
                <a:latin typeface="Lato Bold"/>
                <a:ea typeface="Lato Bold"/>
                <a:cs typeface="Lato Bold"/>
                <a:sym typeface="Lato Bold"/>
              </a:defRPr>
            </a:lvl1pPr>
          </a:lstStyle>
          <a:p>
            <a:r>
              <a:rPr lang="en-GB" sz="6000" b="1" dirty="0">
                <a:solidFill>
                  <a:schemeClr val="bg1">
                    <a:lumMod val="50000"/>
                  </a:schemeClr>
                </a:solidFill>
                <a:latin typeface="+mn-lt"/>
                <a:ea typeface="Lato Bold" panose="020F0502020204030203" pitchFamily="34" charset="0"/>
                <a:cs typeface="Lato Bold" panose="020F0502020204030203" pitchFamily="34" charset="0"/>
              </a:rPr>
              <a:t>APIs Power </a:t>
            </a:r>
            <a:r>
              <a:rPr lang="en-GB" sz="6000" b="1">
                <a:solidFill>
                  <a:schemeClr val="bg1">
                    <a:lumMod val="50000"/>
                  </a:schemeClr>
                </a:solidFill>
                <a:latin typeface="+mn-lt"/>
                <a:ea typeface="Lato Bold" panose="020F0502020204030203" pitchFamily="34" charset="0"/>
                <a:cs typeface="Lato Bold" panose="020F0502020204030203" pitchFamily="34" charset="0"/>
              </a:rPr>
              <a:t>Open Banking</a:t>
            </a:r>
            <a:endParaRPr sz="6000" b="1" dirty="0">
              <a:solidFill>
                <a:schemeClr val="bg1">
                  <a:lumMod val="50000"/>
                </a:schemeClr>
              </a:solidFill>
              <a:latin typeface="+mn-lt"/>
              <a:ea typeface="Lato Bold" panose="020F0502020204030203" pitchFamily="34" charset="0"/>
              <a:cs typeface="Lato Bold" panose="020F0502020204030203" pitchFamily="34" charset="0"/>
            </a:endParaRPr>
          </a:p>
        </p:txBody>
      </p:sp>
      <p:sp>
        <p:nvSpPr>
          <p:cNvPr id="72" name="TextBox 71">
            <a:extLst>
              <a:ext uri="{FF2B5EF4-FFF2-40B4-BE49-F238E27FC236}">
                <a16:creationId xmlns:a16="http://schemas.microsoft.com/office/drawing/2014/main" id="{9CC3207E-C162-46CA-B485-5E255AD1FF5B}"/>
              </a:ext>
            </a:extLst>
          </p:cNvPr>
          <p:cNvSpPr txBox="1"/>
          <p:nvPr/>
        </p:nvSpPr>
        <p:spPr>
          <a:xfrm>
            <a:off x="4230655" y="2686252"/>
            <a:ext cx="5414863" cy="738664"/>
          </a:xfrm>
          <a:prstGeom prst="rect">
            <a:avLst/>
          </a:prstGeom>
          <a:noFill/>
        </p:spPr>
        <p:txBody>
          <a:bodyPr wrap="square" lIns="0" tIns="0" rIns="0" bIns="0" rtlCol="0">
            <a:spAutoFit/>
          </a:bodyPr>
          <a:lstStyle/>
          <a:p>
            <a:pPr marL="0" lvl="6">
              <a:lnSpc>
                <a:spcPct val="120000"/>
              </a:lnSpc>
              <a:spcBef>
                <a:spcPts val="600"/>
              </a:spcBef>
              <a:spcAft>
                <a:spcPts val="600"/>
              </a:spcAft>
            </a:pPr>
            <a:r>
              <a:rPr lang="en-GB"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An API allows one piece of software to access the data or functionality of another</a:t>
            </a:r>
            <a:endParaRPr lang="en-US"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74" name="TextBox 73">
            <a:extLst>
              <a:ext uri="{FF2B5EF4-FFF2-40B4-BE49-F238E27FC236}">
                <a16:creationId xmlns:a16="http://schemas.microsoft.com/office/drawing/2014/main" id="{F9915E1B-872B-45C2-ADAC-9CF0410A0944}"/>
              </a:ext>
            </a:extLst>
          </p:cNvPr>
          <p:cNvSpPr txBox="1"/>
          <p:nvPr/>
        </p:nvSpPr>
        <p:spPr>
          <a:xfrm>
            <a:off x="4160625" y="3829860"/>
            <a:ext cx="7246342" cy="369332"/>
          </a:xfrm>
          <a:prstGeom prst="rect">
            <a:avLst/>
          </a:prstGeom>
          <a:noFill/>
        </p:spPr>
        <p:txBody>
          <a:bodyPr wrap="square" lIns="0" tIns="0" rIns="0" bIns="0" rtlCol="0">
            <a:spAutoFit/>
          </a:bodyPr>
          <a:lstStyle/>
          <a:p>
            <a:pPr>
              <a:lnSpc>
                <a:spcPct val="120000"/>
              </a:lnSpc>
              <a:spcBef>
                <a:spcPts val="600"/>
              </a:spcBef>
              <a:spcAft>
                <a:spcPts val="600"/>
              </a:spcAft>
            </a:pPr>
            <a:r>
              <a:rPr lang="en-GB"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APIs are the backbone of many internet features we take for granted</a:t>
            </a:r>
          </a:p>
        </p:txBody>
      </p:sp>
      <p:sp>
        <p:nvSpPr>
          <p:cNvPr id="2" name="Slide Number Placeholder 1">
            <a:extLst>
              <a:ext uri="{FF2B5EF4-FFF2-40B4-BE49-F238E27FC236}">
                <a16:creationId xmlns:a16="http://schemas.microsoft.com/office/drawing/2014/main" id="{8ED8300C-62E7-4BC1-B50B-0281288D53A8}"/>
              </a:ext>
            </a:extLst>
          </p:cNvPr>
          <p:cNvSpPr>
            <a:spLocks noGrp="1"/>
          </p:cNvSpPr>
          <p:nvPr>
            <p:ph type="sldNum" sz="quarter" idx="12"/>
          </p:nvPr>
        </p:nvSpPr>
        <p:spPr/>
        <p:txBody>
          <a:bodyPr/>
          <a:lstStyle/>
          <a:p>
            <a:fld id="{2533BDD9-87D3-49A3-977B-57D972955158}" type="slidenum">
              <a:rPr lang="en-GB" smtClean="0"/>
              <a:t>15</a:t>
            </a:fld>
            <a:endParaRPr lang="en-GB"/>
          </a:p>
        </p:txBody>
      </p:sp>
      <p:pic>
        <p:nvPicPr>
          <p:cNvPr id="2050" name="Picture 2" descr="mage result for sign in wi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62" y="2580250"/>
            <a:ext cx="2895600" cy="28956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F9915E1B-872B-45C2-ADAC-9CF0410A0944}"/>
              </a:ext>
            </a:extLst>
          </p:cNvPr>
          <p:cNvSpPr txBox="1"/>
          <p:nvPr/>
        </p:nvSpPr>
        <p:spPr>
          <a:xfrm>
            <a:off x="4153726" y="4625630"/>
            <a:ext cx="7246342" cy="369332"/>
          </a:xfrm>
          <a:prstGeom prst="rect">
            <a:avLst/>
          </a:prstGeom>
          <a:noFill/>
        </p:spPr>
        <p:txBody>
          <a:bodyPr wrap="square" lIns="0" tIns="0" rIns="0" bIns="0" rtlCol="0">
            <a:spAutoFit/>
          </a:bodyPr>
          <a:lstStyle/>
          <a:p>
            <a:pPr>
              <a:lnSpc>
                <a:spcPct val="120000"/>
              </a:lnSpc>
              <a:spcBef>
                <a:spcPts val="600"/>
              </a:spcBef>
              <a:spcAft>
                <a:spcPts val="600"/>
              </a:spcAft>
            </a:pPr>
            <a:r>
              <a:rPr lang="en-GB"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Sharing data is a technological challenge for banks</a:t>
            </a:r>
          </a:p>
        </p:txBody>
      </p:sp>
    </p:spTree>
    <p:extLst>
      <p:ext uri="{BB962C8B-B14F-4D97-AF65-F5344CB8AC3E}">
        <p14:creationId xmlns:p14="http://schemas.microsoft.com/office/powerpoint/2010/main" val="145537312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72">
                                            <p:txEl>
                                              <p:pRg st="0" end="0"/>
                                            </p:txEl>
                                          </p:spTgt>
                                        </p:tgtEl>
                                        <p:attrNameLst>
                                          <p:attrName>style.visibility</p:attrName>
                                        </p:attrNameLst>
                                      </p:cBhvr>
                                      <p:to>
                                        <p:strVal val="visible"/>
                                      </p:to>
                                    </p:set>
                                    <p:animEffect transition="in" filter="fade">
                                      <p:cBhvr>
                                        <p:cTn id="13" dur="1000"/>
                                        <p:tgtEl>
                                          <p:spTgt spid="72">
                                            <p:txEl>
                                              <p:pRg st="0" end="0"/>
                                            </p:txEl>
                                          </p:spTgt>
                                        </p:tgtEl>
                                      </p:cBhvr>
                                    </p:animEffect>
                                  </p:childTnLst>
                                </p:cTn>
                              </p:par>
                            </p:childTnLst>
                          </p:cTn>
                        </p:par>
                        <p:par>
                          <p:cTn id="14" fill="hold">
                            <p:stCondLst>
                              <p:cond delay="2250"/>
                            </p:stCondLst>
                            <p:childTnLst>
                              <p:par>
                                <p:cTn id="15" presetID="10" presetClass="entr" presetSubtype="0" fill="hold" nodeType="afterEffect">
                                  <p:stCondLst>
                                    <p:cond delay="250"/>
                                  </p:stCondLst>
                                  <p:childTnLst>
                                    <p:set>
                                      <p:cBhvr>
                                        <p:cTn id="16" dur="1" fill="hold">
                                          <p:stCondLst>
                                            <p:cond delay="0"/>
                                          </p:stCondLst>
                                        </p:cTn>
                                        <p:tgtEl>
                                          <p:spTgt spid="74">
                                            <p:txEl>
                                              <p:pRg st="0" end="0"/>
                                            </p:txEl>
                                          </p:spTgt>
                                        </p:tgtEl>
                                        <p:attrNameLst>
                                          <p:attrName>style.visibility</p:attrName>
                                        </p:attrNameLst>
                                      </p:cBhvr>
                                      <p:to>
                                        <p:strVal val="visible"/>
                                      </p:to>
                                    </p:set>
                                    <p:animEffect transition="in" filter="fade">
                                      <p:cBhvr>
                                        <p:cTn id="17" dur="1000"/>
                                        <p:tgtEl>
                                          <p:spTgt spid="74">
                                            <p:txEl>
                                              <p:pRg st="0" end="0"/>
                                            </p:txEl>
                                          </p:spTgt>
                                        </p:tgtEl>
                                      </p:cBhvr>
                                    </p:animEffect>
                                  </p:childTnLst>
                                </p:cTn>
                              </p:par>
                            </p:childTnLst>
                          </p:cTn>
                        </p:par>
                        <p:par>
                          <p:cTn id="18" fill="hold">
                            <p:stCondLst>
                              <p:cond delay="3500"/>
                            </p:stCondLst>
                            <p:childTnLst>
                              <p:par>
                                <p:cTn id="19" presetID="10" presetClass="entr" presetSubtype="0" fill="hold" nodeType="afterEffect">
                                  <p:stCondLst>
                                    <p:cond delay="25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10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4741"/>
            <a:ext cx="10515600" cy="646331"/>
          </a:xfrm>
          <a:prstGeom prst="rect">
            <a:avLst/>
          </a:prstGeom>
          <a:noFill/>
        </p:spPr>
        <p:txBody>
          <a:bodyPr wrap="square" rtlCol="0">
            <a:spAutoFit/>
          </a:bodyPr>
          <a:lstStyle/>
          <a:p>
            <a:r>
              <a:rPr lang="en-GB" sz="4000" dirty="0">
                <a:ea typeface="+mn-ea"/>
                <a:cs typeface="+mn-cs"/>
              </a:rPr>
              <a:t>The Problem</a:t>
            </a:r>
          </a:p>
        </p:txBody>
      </p:sp>
      <p:grpSp>
        <p:nvGrpSpPr>
          <p:cNvPr id="9" name="Group 8">
            <a:extLst>
              <a:ext uri="{FF2B5EF4-FFF2-40B4-BE49-F238E27FC236}">
                <a16:creationId xmlns:a16="http://schemas.microsoft.com/office/drawing/2014/main" id="{5D51095D-B43B-44FE-9ABA-D58FD0641A15}"/>
              </a:ext>
            </a:extLst>
          </p:cNvPr>
          <p:cNvGrpSpPr/>
          <p:nvPr/>
        </p:nvGrpSpPr>
        <p:grpSpPr>
          <a:xfrm>
            <a:off x="3644246" y="1360484"/>
            <a:ext cx="1172818" cy="116465"/>
            <a:chOff x="0" y="2533035"/>
            <a:chExt cx="1563757" cy="155287"/>
          </a:xfrm>
          <a:solidFill>
            <a:srgbClr val="FDB813"/>
          </a:solidFill>
        </p:grpSpPr>
        <p:cxnSp>
          <p:nvCxnSpPr>
            <p:cNvPr id="10" name="Straight Connector 9">
              <a:extLst>
                <a:ext uri="{FF2B5EF4-FFF2-40B4-BE49-F238E27FC236}">
                  <a16:creationId xmlns:a16="http://schemas.microsoft.com/office/drawing/2014/main" id="{77E8FDE1-B7E3-4A96-9505-F1FE70E46053}"/>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C3EF9AC-C835-4222-ADE9-864BBCE853C4}"/>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 name="Oval 11">
            <a:extLst>
              <a:ext uri="{FF2B5EF4-FFF2-40B4-BE49-F238E27FC236}">
                <a16:creationId xmlns:a16="http://schemas.microsoft.com/office/drawing/2014/main" id="{AEAB1FB5-0788-4F6E-AADC-A98675656F8E}"/>
              </a:ext>
            </a:extLst>
          </p:cNvPr>
          <p:cNvSpPr/>
          <p:nvPr/>
        </p:nvSpPr>
        <p:spPr>
          <a:xfrm>
            <a:off x="7477553" y="1331615"/>
            <a:ext cx="228600" cy="228600"/>
          </a:xfrm>
          <a:prstGeom prst="ellipse">
            <a:avLst/>
          </a:prstGeom>
          <a:no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664" y="1735494"/>
            <a:ext cx="4153194" cy="3242905"/>
          </a:xfrm>
          <a:prstGeom prst="rect">
            <a:avLst/>
          </a:prstGeom>
        </p:spPr>
      </p:pic>
      <p:sp>
        <p:nvSpPr>
          <p:cNvPr id="14" name="TextBox 13">
            <a:extLst>
              <a:ext uri="{FF2B5EF4-FFF2-40B4-BE49-F238E27FC236}">
                <a16:creationId xmlns:a16="http://schemas.microsoft.com/office/drawing/2014/main" id="{9CC3207E-C162-46CA-B485-5E255AD1FF5B}"/>
              </a:ext>
            </a:extLst>
          </p:cNvPr>
          <p:cNvSpPr txBox="1"/>
          <p:nvPr/>
        </p:nvSpPr>
        <p:spPr>
          <a:xfrm>
            <a:off x="5614913" y="2187089"/>
            <a:ext cx="5738887" cy="369332"/>
          </a:xfrm>
          <a:prstGeom prst="rect">
            <a:avLst/>
          </a:prstGeom>
          <a:noFill/>
        </p:spPr>
        <p:txBody>
          <a:bodyPr wrap="square" lIns="0" tIns="0" rIns="0" bIns="0" rtlCol="0">
            <a:spAutoFit/>
          </a:bodyPr>
          <a:lstStyle/>
          <a:p>
            <a:pPr marL="0" lvl="6">
              <a:lnSpc>
                <a:spcPct val="120000"/>
              </a:lnSpc>
              <a:spcBef>
                <a:spcPts val="600"/>
              </a:spcBef>
              <a:spcAft>
                <a:spcPts val="600"/>
              </a:spcAft>
            </a:pPr>
            <a:r>
              <a:rPr lang="en-GB"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Large legacy banks have a fragmented </a:t>
            </a:r>
            <a:r>
              <a:rPr lang="en-GB" sz="200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data architecture</a:t>
            </a:r>
            <a:endParaRPr lang="en-US"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5" name="TextBox 14">
            <a:extLst>
              <a:ext uri="{FF2B5EF4-FFF2-40B4-BE49-F238E27FC236}">
                <a16:creationId xmlns:a16="http://schemas.microsoft.com/office/drawing/2014/main" id="{9CC3207E-C162-46CA-B485-5E255AD1FF5B}"/>
              </a:ext>
            </a:extLst>
          </p:cNvPr>
          <p:cNvSpPr txBox="1"/>
          <p:nvPr/>
        </p:nvSpPr>
        <p:spPr>
          <a:xfrm>
            <a:off x="5614913" y="2813963"/>
            <a:ext cx="5738887" cy="738664"/>
          </a:xfrm>
          <a:prstGeom prst="rect">
            <a:avLst/>
          </a:prstGeom>
          <a:noFill/>
        </p:spPr>
        <p:txBody>
          <a:bodyPr wrap="square" lIns="0" tIns="0" rIns="0" bIns="0" rtlCol="0">
            <a:spAutoFit/>
          </a:bodyPr>
          <a:lstStyle/>
          <a:p>
            <a:pPr marL="0" lvl="6">
              <a:lnSpc>
                <a:spcPct val="120000"/>
              </a:lnSpc>
              <a:spcBef>
                <a:spcPts val="600"/>
              </a:spcBef>
              <a:spcAft>
                <a:spcPts val="600"/>
              </a:spcAft>
            </a:pPr>
            <a:r>
              <a:rPr lang="en-GB"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The systems are old and bulky, with multiple duplicates and no reliable master data source</a:t>
            </a:r>
            <a:endParaRPr lang="en-US"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TextBox 15">
            <a:extLst>
              <a:ext uri="{FF2B5EF4-FFF2-40B4-BE49-F238E27FC236}">
                <a16:creationId xmlns:a16="http://schemas.microsoft.com/office/drawing/2014/main" id="{9CC3207E-C162-46CA-B485-5E255AD1FF5B}"/>
              </a:ext>
            </a:extLst>
          </p:cNvPr>
          <p:cNvSpPr txBox="1"/>
          <p:nvPr/>
        </p:nvSpPr>
        <p:spPr>
          <a:xfrm>
            <a:off x="5614913" y="3703246"/>
            <a:ext cx="5414863" cy="738664"/>
          </a:xfrm>
          <a:prstGeom prst="rect">
            <a:avLst/>
          </a:prstGeom>
          <a:noFill/>
        </p:spPr>
        <p:txBody>
          <a:bodyPr wrap="square" lIns="0" tIns="0" rIns="0" bIns="0" rtlCol="0">
            <a:spAutoFit/>
          </a:bodyPr>
          <a:lstStyle/>
          <a:p>
            <a:pPr marL="0" lvl="6">
              <a:lnSpc>
                <a:spcPct val="120000"/>
              </a:lnSpc>
              <a:spcBef>
                <a:spcPts val="600"/>
              </a:spcBef>
              <a:spcAft>
                <a:spcPts val="600"/>
              </a:spcAft>
            </a:pPr>
            <a:r>
              <a:rPr lang="en-GB"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To facilitate Open Banking, banks have to overhaul their backend systems and create ”Golden” sources</a:t>
            </a:r>
            <a:endParaRPr lang="en-US"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5153495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childTnLst>
                                </p:cTn>
                              </p:par>
                            </p:childTnLst>
                          </p:cTn>
                        </p:par>
                        <p:par>
                          <p:cTn id="8" fill="hold">
                            <p:stCondLst>
                              <p:cond delay="1250"/>
                            </p:stCondLst>
                            <p:childTnLst>
                              <p:par>
                                <p:cTn id="9" presetID="10" presetClass="entr" presetSubtype="0" fill="hold" nodeType="afterEffect">
                                  <p:stCondLst>
                                    <p:cond delay="25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1000"/>
                                        <p:tgtEl>
                                          <p:spTgt spid="15">
                                            <p:txEl>
                                              <p:pRg st="0" end="0"/>
                                            </p:txEl>
                                          </p:spTgt>
                                        </p:tgtEl>
                                      </p:cBhvr>
                                    </p:animEffect>
                                  </p:childTnLst>
                                </p:cTn>
                              </p:par>
                            </p:childTnLst>
                          </p:cTn>
                        </p:par>
                        <p:par>
                          <p:cTn id="12" fill="hold">
                            <p:stCondLst>
                              <p:cond delay="2500"/>
                            </p:stCondLst>
                            <p:childTnLst>
                              <p:par>
                                <p:cTn id="13" presetID="10" presetClass="entr" presetSubtype="0" fill="hold" nodeType="afterEffect">
                                  <p:stCondLst>
                                    <p:cond delay="25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DD82FC9-121A-45E4-B19E-65EC9E61D5B4}"/>
              </a:ext>
            </a:extLst>
          </p:cNvPr>
          <p:cNvSpPr txBox="1"/>
          <p:nvPr/>
        </p:nvSpPr>
        <p:spPr>
          <a:xfrm>
            <a:off x="1143000" y="604800"/>
            <a:ext cx="10058400" cy="707886"/>
          </a:xfrm>
          <a:prstGeom prst="rect">
            <a:avLst/>
          </a:prstGeom>
          <a:noFill/>
        </p:spPr>
        <p:txBody>
          <a:bodyPr wrap="square" rtlCol="0">
            <a:spAutoFit/>
          </a:bodyPr>
          <a:lstStyle>
            <a:defPPr>
              <a:defRPr lang="en-US"/>
            </a:defPPr>
            <a:lvl1pPr algn="ctr">
              <a:defRPr sz="4000" b="1">
                <a:solidFill>
                  <a:srgbClr val="FDB813"/>
                </a:solidFill>
              </a:defRPr>
            </a:lvl1pPr>
          </a:lstStyle>
          <a:p>
            <a:r>
              <a:rPr lang="en-US" dirty="0"/>
              <a:t>Architectures </a:t>
            </a:r>
            <a:r>
              <a:rPr lang="mr-IN" dirty="0"/>
              <a:t>–</a:t>
            </a:r>
            <a:r>
              <a:rPr lang="en-US" dirty="0"/>
              <a:t> A Comparison</a:t>
            </a:r>
          </a:p>
        </p:txBody>
      </p:sp>
      <p:grpSp>
        <p:nvGrpSpPr>
          <p:cNvPr id="8" name="Group 7">
            <a:extLst>
              <a:ext uri="{FF2B5EF4-FFF2-40B4-BE49-F238E27FC236}">
                <a16:creationId xmlns:a16="http://schemas.microsoft.com/office/drawing/2014/main" id="{AE810F5B-8DD5-4AFD-A302-AB1CD1671FB7}"/>
              </a:ext>
            </a:extLst>
          </p:cNvPr>
          <p:cNvGrpSpPr/>
          <p:nvPr/>
        </p:nvGrpSpPr>
        <p:grpSpPr>
          <a:xfrm>
            <a:off x="710019" y="1596559"/>
            <a:ext cx="10732307" cy="4878564"/>
            <a:chOff x="589977" y="1407936"/>
            <a:chExt cx="10732307" cy="4878564"/>
          </a:xfrm>
        </p:grpSpPr>
        <p:sp>
          <p:nvSpPr>
            <p:cNvPr id="28" name="Shape 2600">
              <a:extLst>
                <a:ext uri="{FF2B5EF4-FFF2-40B4-BE49-F238E27FC236}">
                  <a16:creationId xmlns:a16="http://schemas.microsoft.com/office/drawing/2014/main" id="{2E6ED574-0D92-4040-8C64-A7A105C4AC95}"/>
                </a:ext>
              </a:extLst>
            </p:cNvPr>
            <p:cNvSpPr/>
            <p:nvPr/>
          </p:nvSpPr>
          <p:spPr>
            <a:xfrm>
              <a:off x="4072897" y="1506282"/>
              <a:ext cx="479259" cy="43357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chemeClr val="tx1">
                <a:lumMod val="75000"/>
                <a:lumOff val="25000"/>
              </a:schemeClr>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9" name="Shape 2601">
              <a:extLst>
                <a:ext uri="{FF2B5EF4-FFF2-40B4-BE49-F238E27FC236}">
                  <a16:creationId xmlns:a16="http://schemas.microsoft.com/office/drawing/2014/main" id="{5626FBE0-C591-47A2-B552-1EC9DCF3B542}"/>
                </a:ext>
              </a:extLst>
            </p:cNvPr>
            <p:cNvSpPr/>
            <p:nvPr/>
          </p:nvSpPr>
          <p:spPr>
            <a:xfrm>
              <a:off x="7314548" y="1506281"/>
              <a:ext cx="476903" cy="43357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chemeClr val="tx1">
                <a:lumMod val="75000"/>
                <a:lumOff val="25000"/>
              </a:schemeClr>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45" name="Group 44">
              <a:extLst>
                <a:ext uri="{FF2B5EF4-FFF2-40B4-BE49-F238E27FC236}">
                  <a16:creationId xmlns:a16="http://schemas.microsoft.com/office/drawing/2014/main" id="{D7E2BAD0-3938-4EE0-83B9-5A19BA6C5898}"/>
                </a:ext>
              </a:extLst>
            </p:cNvPr>
            <p:cNvGrpSpPr/>
            <p:nvPr/>
          </p:nvGrpSpPr>
          <p:grpSpPr>
            <a:xfrm>
              <a:off x="589977" y="3414790"/>
              <a:ext cx="5209742" cy="1966729"/>
              <a:chOff x="-1703083" y="4703631"/>
              <a:chExt cx="5209742" cy="2142471"/>
            </a:xfrm>
          </p:grpSpPr>
          <p:sp>
            <p:nvSpPr>
              <p:cNvPr id="46" name="Rectangle 45">
                <a:extLst>
                  <a:ext uri="{FF2B5EF4-FFF2-40B4-BE49-F238E27FC236}">
                    <a16:creationId xmlns:a16="http://schemas.microsoft.com/office/drawing/2014/main" id="{CC3402EF-E54B-40A8-9378-4524E7F191D4}"/>
                  </a:ext>
                </a:extLst>
              </p:cNvPr>
              <p:cNvSpPr/>
              <p:nvPr/>
            </p:nvSpPr>
            <p:spPr>
              <a:xfrm>
                <a:off x="-1703083" y="4703631"/>
                <a:ext cx="5209742" cy="2135822"/>
              </a:xfrm>
              <a:prstGeom prst="rect">
                <a:avLst/>
              </a:prstGeom>
              <a:solidFill>
                <a:srgbClr val="FE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Payment appears in statement a few days after</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Very little data is captured (e.g. amount, vendor, date)</a:t>
                </a:r>
              </a:p>
              <a:p>
                <a:pPr marL="285750" indent="-285750">
                  <a:lnSpc>
                    <a:spcPct val="150000"/>
                  </a:lnSpc>
                  <a:buFont typeface="Arial" panose="020B0604020202020204" pitchFamily="34" charset="0"/>
                  <a:buChar char="•"/>
                </a:pPr>
                <a:endPar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7" name="Right Triangle 46">
                <a:extLst>
                  <a:ext uri="{FF2B5EF4-FFF2-40B4-BE49-F238E27FC236}">
                    <a16:creationId xmlns:a16="http://schemas.microsoft.com/office/drawing/2014/main" id="{4146A1E1-9C84-41D6-A848-F5B0EDB5F374}"/>
                  </a:ext>
                </a:extLst>
              </p:cNvPr>
              <p:cNvSpPr/>
              <p:nvPr/>
            </p:nvSpPr>
            <p:spPr>
              <a:xfrm>
                <a:off x="-1674860" y="6163528"/>
                <a:ext cx="2380090" cy="682574"/>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000" dirty="0"/>
                  <a:t>Incumbent</a:t>
                </a:r>
              </a:p>
            </p:txBody>
          </p:sp>
        </p:grpSp>
        <p:grpSp>
          <p:nvGrpSpPr>
            <p:cNvPr id="51" name="Group 50">
              <a:extLst>
                <a:ext uri="{FF2B5EF4-FFF2-40B4-BE49-F238E27FC236}">
                  <a16:creationId xmlns:a16="http://schemas.microsoft.com/office/drawing/2014/main" id="{73B7040E-3829-4C81-B6BC-6F1A9B73CA54}"/>
                </a:ext>
              </a:extLst>
            </p:cNvPr>
            <p:cNvGrpSpPr/>
            <p:nvPr/>
          </p:nvGrpSpPr>
          <p:grpSpPr>
            <a:xfrm>
              <a:off x="6392282" y="3439856"/>
              <a:ext cx="4930002" cy="1960624"/>
              <a:chOff x="1150059" y="4993615"/>
              <a:chExt cx="4930002" cy="1969863"/>
            </a:xfrm>
          </p:grpSpPr>
          <p:sp>
            <p:nvSpPr>
              <p:cNvPr id="52" name="Rectangle 51">
                <a:extLst>
                  <a:ext uri="{FF2B5EF4-FFF2-40B4-BE49-F238E27FC236}">
                    <a16:creationId xmlns:a16="http://schemas.microsoft.com/office/drawing/2014/main" id="{FFAA8DCF-D667-48E3-A9D8-8AFD3079C36C}"/>
                  </a:ext>
                </a:extLst>
              </p:cNvPr>
              <p:cNvSpPr/>
              <p:nvPr/>
            </p:nvSpPr>
            <p:spPr>
              <a:xfrm>
                <a:off x="1150059" y="4993615"/>
                <a:ext cx="4930002" cy="19698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Payment takes seconds to show in app</a:t>
                </a:r>
              </a:p>
              <a:p>
                <a:pPr marL="285750" indent="-285750">
                  <a:lnSpc>
                    <a:spcPct val="150000"/>
                  </a:lnSpc>
                  <a:buFont typeface="Arial" panose="020B0604020202020204" pitchFamily="34" charset="0"/>
                  <a:buChar char="•"/>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Much richer data is captured (e.g. location, automatic categorisation)</a:t>
                </a:r>
              </a:p>
            </p:txBody>
          </p:sp>
          <p:sp>
            <p:nvSpPr>
              <p:cNvPr id="53" name="Right Triangle 52">
                <a:extLst>
                  <a:ext uri="{FF2B5EF4-FFF2-40B4-BE49-F238E27FC236}">
                    <a16:creationId xmlns:a16="http://schemas.microsoft.com/office/drawing/2014/main" id="{5F0291E5-1072-4FA0-8A2F-CCFE2F1128E8}"/>
                  </a:ext>
                </a:extLst>
              </p:cNvPr>
              <p:cNvSpPr/>
              <p:nvPr/>
            </p:nvSpPr>
            <p:spPr>
              <a:xfrm flipH="1">
                <a:off x="3655206" y="6253727"/>
                <a:ext cx="2380090" cy="682574"/>
              </a:xfrm>
              <a:prstGeom prst="rtTriangle">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88000" numCol="1" spcCol="0" rtlCol="0" fromWordArt="0" anchor="t" anchorCtr="0" forceAA="0" compatLnSpc="1">
                <a:prstTxWarp prst="textNoShape">
                  <a:avLst/>
                </a:prstTxWarp>
                <a:noAutofit/>
              </a:bodyPr>
              <a:lstStyle/>
              <a:p>
                <a:pPr algn="r"/>
                <a:r>
                  <a:rPr lang="en-US" sz="2000" dirty="0"/>
                  <a:t>Challenger</a:t>
                </a:r>
              </a:p>
            </p:txBody>
          </p:sp>
        </p:grpSp>
        <p:cxnSp>
          <p:nvCxnSpPr>
            <p:cNvPr id="6" name="Straight Connector 5">
              <a:extLst>
                <a:ext uri="{FF2B5EF4-FFF2-40B4-BE49-F238E27FC236}">
                  <a16:creationId xmlns:a16="http://schemas.microsoft.com/office/drawing/2014/main" id="{DAABA5AE-420A-4917-B087-D3BF66805FB5}"/>
                </a:ext>
              </a:extLst>
            </p:cNvPr>
            <p:cNvCxnSpPr>
              <a:cxnSpLocks/>
            </p:cNvCxnSpPr>
            <p:nvPr/>
          </p:nvCxnSpPr>
          <p:spPr>
            <a:xfrm>
              <a:off x="6096000" y="1407936"/>
              <a:ext cx="0" cy="4878564"/>
            </a:xfrm>
            <a:prstGeom prst="line">
              <a:avLst/>
            </a:prstGeom>
            <a:ln w="31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pic>
        <p:nvPicPr>
          <p:cNvPr id="4100" name="Picture 4"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524" y="1312686"/>
            <a:ext cx="2895600" cy="19335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ge result for rbs debit 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413" y="1372457"/>
            <a:ext cx="2978548" cy="1881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484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anim calcmode="lin" valueType="num">
                                      <p:cBhvr>
                                        <p:cTn id="8" dur="3000" fill="hold"/>
                                        <p:tgtEl>
                                          <p:spTgt spid="8"/>
                                        </p:tgtEl>
                                        <p:attrNameLst>
                                          <p:attrName>ppt_w</p:attrName>
                                        </p:attrNameLst>
                                      </p:cBhvr>
                                      <p:tavLst>
                                        <p:tav tm="0" fmla="#ppt_w*sin(2.5*pi*$)">
                                          <p:val>
                                            <p:fltVal val="0"/>
                                          </p:val>
                                        </p:tav>
                                        <p:tav tm="100000">
                                          <p:val>
                                            <p:fltVal val="1"/>
                                          </p:val>
                                        </p:tav>
                                      </p:tavLst>
                                    </p:anim>
                                    <p:anim calcmode="lin" valueType="num">
                                      <p:cBhvr>
                                        <p:cTn id="9" dur="3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Shape 26"/>
          <p:cNvSpPr/>
          <p:nvPr/>
        </p:nvSpPr>
        <p:spPr>
          <a:xfrm>
            <a:off x="1381141" y="13252"/>
            <a:ext cx="4270664" cy="6467061"/>
          </a:xfrm>
          <a:custGeom>
            <a:avLst/>
            <a:gdLst>
              <a:gd name="connsiteX0" fmla="*/ 1 w 5694218"/>
              <a:gd name="connsiteY0" fmla="*/ 0 h 6858000"/>
              <a:gd name="connsiteX1" fmla="*/ 2168170 w 5694218"/>
              <a:gd name="connsiteY1" fmla="*/ 0 h 6858000"/>
              <a:gd name="connsiteX2" fmla="*/ 2493819 w 5694218"/>
              <a:gd name="connsiteY2" fmla="*/ 0 h 6858000"/>
              <a:gd name="connsiteX3" fmla="*/ 3124266 w 5694218"/>
              <a:gd name="connsiteY3" fmla="*/ 0 h 6858000"/>
              <a:gd name="connsiteX4" fmla="*/ 5694218 w 5694218"/>
              <a:gd name="connsiteY4" fmla="*/ 6858000 h 6858000"/>
              <a:gd name="connsiteX5" fmla="*/ 2493819 w 5694218"/>
              <a:gd name="connsiteY5" fmla="*/ 6858000 h 6858000"/>
              <a:gd name="connsiteX6" fmla="*/ 1 w 5694218"/>
              <a:gd name="connsiteY6" fmla="*/ 6858000 h 6858000"/>
              <a:gd name="connsiteX7" fmla="*/ 0 w 5694218"/>
              <a:gd name="connsiteY7" fmla="*/ 6858000 h 6858000"/>
              <a:gd name="connsiteX8" fmla="*/ 0 w 5694218"/>
              <a:gd name="connsiteY8" fmla="*/ 5785832 h 6858000"/>
              <a:gd name="connsiteX9" fmla="*/ 1 w 5694218"/>
              <a:gd name="connsiteY9" fmla="*/ 5785829 h 6858000"/>
              <a:gd name="connsiteX10" fmla="*/ 1 w 5694218"/>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94218" h="6858000">
                <a:moveTo>
                  <a:pt x="1" y="0"/>
                </a:moveTo>
                <a:lnTo>
                  <a:pt x="2168170" y="0"/>
                </a:lnTo>
                <a:lnTo>
                  <a:pt x="2493819" y="0"/>
                </a:lnTo>
                <a:lnTo>
                  <a:pt x="3124266" y="0"/>
                </a:lnTo>
                <a:lnTo>
                  <a:pt x="5694218" y="6858000"/>
                </a:lnTo>
                <a:lnTo>
                  <a:pt x="2493819" y="6858000"/>
                </a:lnTo>
                <a:lnTo>
                  <a:pt x="1" y="6858000"/>
                </a:lnTo>
                <a:lnTo>
                  <a:pt x="0" y="6858000"/>
                </a:lnTo>
                <a:lnTo>
                  <a:pt x="0" y="5785832"/>
                </a:lnTo>
                <a:lnTo>
                  <a:pt x="1" y="5785829"/>
                </a:lnTo>
                <a:lnTo>
                  <a:pt x="1" y="0"/>
                </a:lnTo>
                <a:close/>
              </a:path>
            </a:pathLst>
          </a:custGeom>
          <a:solidFill>
            <a:schemeClr val="bg1">
              <a:lumMod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Shape 2786">
            <a:extLst>
              <a:ext uri="{FF2B5EF4-FFF2-40B4-BE49-F238E27FC236}">
                <a16:creationId xmlns:a16="http://schemas.microsoft.com/office/drawing/2014/main" id="{733FBD24-EFEB-4D8A-BF9B-561B7F45E250}"/>
              </a:ext>
            </a:extLst>
          </p:cNvPr>
          <p:cNvSpPr/>
          <p:nvPr/>
        </p:nvSpPr>
        <p:spPr>
          <a:xfrm>
            <a:off x="6552630" y="3748288"/>
            <a:ext cx="307750" cy="279991"/>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33" name="Shape 2777">
            <a:extLst>
              <a:ext uri="{FF2B5EF4-FFF2-40B4-BE49-F238E27FC236}">
                <a16:creationId xmlns:a16="http://schemas.microsoft.com/office/drawing/2014/main" id="{27BE47E2-2024-475F-A92D-C3B31526EF5A}"/>
              </a:ext>
            </a:extLst>
          </p:cNvPr>
          <p:cNvSpPr/>
          <p:nvPr/>
        </p:nvSpPr>
        <p:spPr>
          <a:xfrm>
            <a:off x="6594517" y="5344599"/>
            <a:ext cx="223979" cy="307971"/>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pic>
        <p:nvPicPr>
          <p:cNvPr id="5126" name="Picture 6" descr="https://lh3.googleusercontent.com/FGEv6oGxp3A9TwTb0Lcztp1NDv7VdSCKvXV0zTFlWwJ6TPGn0WFM2Td6pJsFIzJzEFLEyZMV7lvocHQk3BZRaLXItNRvJ0Tv0QKAgRezgDc2pGt9qHzw4ngM6RJLiHwqAJjifjC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41" y="863877"/>
            <a:ext cx="9061433" cy="4788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789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inVertical)">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Picture 4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2188258"/>
            <a:ext cx="8131249" cy="1473052"/>
          </a:xfrm>
          <a:prstGeom prst="rect">
            <a:avLst/>
          </a:prstGeom>
        </p:spPr>
      </p:pic>
      <p:pic>
        <p:nvPicPr>
          <p:cNvPr id="449" name="Picture 4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900" y="3661310"/>
            <a:ext cx="8131249" cy="1593205"/>
          </a:xfrm>
          <a:prstGeom prst="rect">
            <a:avLst/>
          </a:prstGeom>
        </p:spPr>
      </p:pic>
      <p:pic>
        <p:nvPicPr>
          <p:cNvPr id="450" name="Picture 4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719" y="5254515"/>
            <a:ext cx="2206109" cy="1189031"/>
          </a:xfrm>
          <a:prstGeom prst="rect">
            <a:avLst/>
          </a:prstGeom>
        </p:spPr>
      </p:pic>
      <p:sp>
        <p:nvSpPr>
          <p:cNvPr id="198" name="TextBox 197"/>
          <p:cNvSpPr txBox="1"/>
          <p:nvPr/>
        </p:nvSpPr>
        <p:spPr>
          <a:xfrm>
            <a:off x="2151873" y="912343"/>
            <a:ext cx="9704355" cy="1323439"/>
          </a:xfrm>
          <a:prstGeom prst="rect">
            <a:avLst/>
          </a:prstGeom>
          <a:noFill/>
        </p:spPr>
        <p:txBody>
          <a:bodyPr wrap="square" rtlCol="0">
            <a:spAutoFit/>
          </a:bodyPr>
          <a:lstStyle>
            <a:defPPr>
              <a:defRPr lang="en-US"/>
            </a:defPPr>
            <a:lvl1pPr algn="ctr">
              <a:defRPr sz="4000" b="1">
                <a:solidFill>
                  <a:srgbClr val="FDB813"/>
                </a:solidFill>
              </a:defRPr>
            </a:lvl1pPr>
          </a:lstStyle>
          <a:p>
            <a:r>
              <a:rPr lang="en-GB" dirty="0"/>
              <a:t>Active Development Community</a:t>
            </a:r>
          </a:p>
          <a:p>
            <a:r>
              <a:rPr lang="en-GB" dirty="0"/>
              <a:t>Innovative Architecture</a:t>
            </a:r>
          </a:p>
        </p:txBody>
      </p:sp>
    </p:spTree>
    <p:extLst>
      <p:ext uri="{BB962C8B-B14F-4D97-AF65-F5344CB8AC3E}">
        <p14:creationId xmlns:p14="http://schemas.microsoft.com/office/powerpoint/2010/main" val="9646282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prstGeom prst="rect">
            <a:avLst/>
          </a:prstGeom>
        </p:spPr>
        <p:txBody>
          <a:bodyPr/>
          <a:lstStyle/>
          <a:p>
            <a:fld id="{B30467BC-53FE-413A-9560-FD18F38E6FE5}" type="slidenum">
              <a:rPr lang="en-GB" smtClean="0"/>
              <a:pPr/>
              <a:t>2</a:t>
            </a:fld>
            <a:endParaRPr lang="en-GB"/>
          </a:p>
        </p:txBody>
      </p:sp>
      <p:sp>
        <p:nvSpPr>
          <p:cNvPr id="16" name="TextBox 15">
            <a:extLst>
              <a:ext uri="{FF2B5EF4-FFF2-40B4-BE49-F238E27FC236}">
                <a16:creationId xmlns:a16="http://schemas.microsoft.com/office/drawing/2014/main" id="{43E49CEC-93EB-4BA4-8660-C764CF880DE8}"/>
              </a:ext>
            </a:extLst>
          </p:cNvPr>
          <p:cNvSpPr txBox="1"/>
          <p:nvPr/>
        </p:nvSpPr>
        <p:spPr>
          <a:xfrm>
            <a:off x="838200" y="520894"/>
            <a:ext cx="10515600" cy="738664"/>
          </a:xfrm>
          <a:prstGeom prst="rect">
            <a:avLst/>
          </a:prstGeom>
          <a:noFill/>
        </p:spPr>
        <p:txBody>
          <a:bodyPr wrap="square" rtlCol="0">
            <a:spAutoFit/>
          </a:bodyPr>
          <a:lstStyle>
            <a:defPPr>
              <a:defRPr lang="en-US"/>
            </a:defPPr>
            <a:lvl1pPr>
              <a:defRPr sz="4000" b="1">
                <a:solidFill>
                  <a:schemeClr val="accent1"/>
                </a:solidFill>
                <a:latin typeface="+mj-lt"/>
              </a:defRPr>
            </a:lvl1pPr>
          </a:lstStyle>
          <a:p>
            <a:pPr algn="ctr"/>
            <a:r>
              <a:rPr lang="en-US" sz="4200" dirty="0">
                <a:solidFill>
                  <a:srgbClr val="FDB813"/>
                </a:solidFill>
                <a:latin typeface="+mn-lt"/>
              </a:rPr>
              <a:t>Our Team</a:t>
            </a:r>
          </a:p>
        </p:txBody>
      </p:sp>
      <p:grpSp>
        <p:nvGrpSpPr>
          <p:cNvPr id="17" name="Group 16">
            <a:extLst>
              <a:ext uri="{FF2B5EF4-FFF2-40B4-BE49-F238E27FC236}">
                <a16:creationId xmlns:a16="http://schemas.microsoft.com/office/drawing/2014/main" id="{BEC479C6-E48B-4046-B7BB-E9D836A7FB33}"/>
              </a:ext>
            </a:extLst>
          </p:cNvPr>
          <p:cNvGrpSpPr/>
          <p:nvPr/>
        </p:nvGrpSpPr>
        <p:grpSpPr>
          <a:xfrm>
            <a:off x="5509591" y="1229923"/>
            <a:ext cx="1172818" cy="116465"/>
            <a:chOff x="0" y="2533035"/>
            <a:chExt cx="1563757" cy="155287"/>
          </a:xfrm>
          <a:solidFill>
            <a:srgbClr val="FDB813"/>
          </a:solidFill>
        </p:grpSpPr>
        <p:cxnSp>
          <p:nvCxnSpPr>
            <p:cNvPr id="18" name="Straight Connector 17">
              <a:extLst>
                <a:ext uri="{FF2B5EF4-FFF2-40B4-BE49-F238E27FC236}">
                  <a16:creationId xmlns:a16="http://schemas.microsoft.com/office/drawing/2014/main" id="{2D47F10E-BBF1-45E2-B6AC-93EB757D88C6}"/>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E2E4E3A-DE54-4B17-B76B-02931D7D4B32}"/>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 name="Group 1">
            <a:extLst>
              <a:ext uri="{FF2B5EF4-FFF2-40B4-BE49-F238E27FC236}">
                <a16:creationId xmlns:a16="http://schemas.microsoft.com/office/drawing/2014/main" id="{E37E5940-BCEE-4FE9-96E9-09F7061C9210}"/>
              </a:ext>
            </a:extLst>
          </p:cNvPr>
          <p:cNvGrpSpPr/>
          <p:nvPr/>
        </p:nvGrpSpPr>
        <p:grpSpPr>
          <a:xfrm>
            <a:off x="1280324" y="5536885"/>
            <a:ext cx="2599657" cy="595919"/>
            <a:chOff x="295738" y="5694737"/>
            <a:chExt cx="2599657" cy="595919"/>
          </a:xfrm>
        </p:grpSpPr>
        <p:sp>
          <p:nvSpPr>
            <p:cNvPr id="21" name="TextBox 20">
              <a:extLst>
                <a:ext uri="{FF2B5EF4-FFF2-40B4-BE49-F238E27FC236}">
                  <a16:creationId xmlns:a16="http://schemas.microsoft.com/office/drawing/2014/main" id="{C41C7405-A269-4E08-BA85-ED66DF7CC096}"/>
                </a:ext>
              </a:extLst>
            </p:cNvPr>
            <p:cNvSpPr txBox="1"/>
            <p:nvPr/>
          </p:nvSpPr>
          <p:spPr>
            <a:xfrm>
              <a:off x="295738" y="5694737"/>
              <a:ext cx="2599657" cy="400110"/>
            </a:xfrm>
            <a:prstGeom prst="rect">
              <a:avLst/>
            </a:prstGeom>
            <a:noFill/>
          </p:spPr>
          <p:txBody>
            <a:bodyPr wrap="square" rtlCol="0">
              <a:spAutoFit/>
            </a:bodyPr>
            <a:lstStyle/>
            <a:p>
              <a:pPr algn="ctr"/>
              <a:r>
                <a:rPr lang="en-GB" sz="2000" b="1" dirty="0">
                  <a:solidFill>
                    <a:schemeClr val="tx1">
                      <a:lumMod val="75000"/>
                      <a:lumOff val="25000"/>
                    </a:schemeClr>
                  </a:solidFill>
                  <a:latin typeface="+mj-lt"/>
                </a:rPr>
                <a:t>Elisabetta Trasatti</a:t>
              </a:r>
              <a:endParaRPr lang="en-GB" sz="2000" dirty="0">
                <a:solidFill>
                  <a:schemeClr val="tx1">
                    <a:lumMod val="75000"/>
                    <a:lumOff val="25000"/>
                  </a:schemeClr>
                </a:solidFill>
                <a:latin typeface="+mj-lt"/>
              </a:endParaRPr>
            </a:p>
          </p:txBody>
        </p:sp>
        <p:sp>
          <p:nvSpPr>
            <p:cNvPr id="22" name="TextBox 21">
              <a:extLst>
                <a:ext uri="{FF2B5EF4-FFF2-40B4-BE49-F238E27FC236}">
                  <a16:creationId xmlns:a16="http://schemas.microsoft.com/office/drawing/2014/main" id="{D1911BAD-EFFF-42C6-BD0E-93047D29F600}"/>
                </a:ext>
              </a:extLst>
            </p:cNvPr>
            <p:cNvSpPr txBox="1"/>
            <p:nvPr/>
          </p:nvSpPr>
          <p:spPr>
            <a:xfrm>
              <a:off x="385730" y="6013657"/>
              <a:ext cx="2409142" cy="276999"/>
            </a:xfrm>
            <a:prstGeom prst="rect">
              <a:avLst/>
            </a:prstGeom>
            <a:noFill/>
          </p:spPr>
          <p:txBody>
            <a:bodyPr wrap="square" rtlCol="0">
              <a:spAutoFit/>
            </a:bodyPr>
            <a:lstStyle/>
            <a:p>
              <a:pPr algn="ctr"/>
              <a:r>
                <a:rPr lang="en-GB" sz="1200" dirty="0">
                  <a:solidFill>
                    <a:schemeClr val="tx1">
                      <a:lumMod val="50000"/>
                      <a:lumOff val="50000"/>
                    </a:schemeClr>
                  </a:solidFill>
                </a:rPr>
                <a:t>M.A. Economics </a:t>
              </a:r>
            </a:p>
          </p:txBody>
        </p:sp>
      </p:grpSp>
      <p:grpSp>
        <p:nvGrpSpPr>
          <p:cNvPr id="9" name="Group 8">
            <a:extLst>
              <a:ext uri="{FF2B5EF4-FFF2-40B4-BE49-F238E27FC236}">
                <a16:creationId xmlns:a16="http://schemas.microsoft.com/office/drawing/2014/main" id="{BED50313-91D9-4B30-B131-364ECAC5F59A}"/>
              </a:ext>
            </a:extLst>
          </p:cNvPr>
          <p:cNvGrpSpPr/>
          <p:nvPr/>
        </p:nvGrpSpPr>
        <p:grpSpPr>
          <a:xfrm>
            <a:off x="8292263" y="3636086"/>
            <a:ext cx="2599657" cy="595919"/>
            <a:chOff x="6322994" y="3759772"/>
            <a:chExt cx="2599657" cy="595919"/>
          </a:xfrm>
        </p:grpSpPr>
        <p:sp>
          <p:nvSpPr>
            <p:cNvPr id="32" name="TextBox 31">
              <a:extLst>
                <a:ext uri="{FF2B5EF4-FFF2-40B4-BE49-F238E27FC236}">
                  <a16:creationId xmlns:a16="http://schemas.microsoft.com/office/drawing/2014/main" id="{025D6FAE-1097-43A1-B8F9-A5BE2E80897A}"/>
                </a:ext>
              </a:extLst>
            </p:cNvPr>
            <p:cNvSpPr txBox="1"/>
            <p:nvPr/>
          </p:nvSpPr>
          <p:spPr>
            <a:xfrm>
              <a:off x="6322994" y="3759772"/>
              <a:ext cx="2599657" cy="400110"/>
            </a:xfrm>
            <a:prstGeom prst="rect">
              <a:avLst/>
            </a:prstGeom>
            <a:noFill/>
          </p:spPr>
          <p:txBody>
            <a:bodyPr wrap="square" rtlCol="0">
              <a:spAutoFit/>
            </a:bodyPr>
            <a:lstStyle/>
            <a:p>
              <a:pPr algn="ctr"/>
              <a:r>
                <a:rPr lang="en-GB" sz="2000" b="1" dirty="0">
                  <a:latin typeface="+mj-lt"/>
                </a:rPr>
                <a:t>Giulia </a:t>
              </a:r>
              <a:r>
                <a:rPr lang="en-GB" sz="2000" b="1" dirty="0" err="1">
                  <a:latin typeface="+mj-lt"/>
                </a:rPr>
                <a:t>Carfora</a:t>
              </a:r>
              <a:endParaRPr lang="en-GB" sz="2000" b="1" dirty="0">
                <a:latin typeface="+mj-lt"/>
              </a:endParaRPr>
            </a:p>
          </p:txBody>
        </p:sp>
        <p:sp>
          <p:nvSpPr>
            <p:cNvPr id="33" name="TextBox 32">
              <a:extLst>
                <a:ext uri="{FF2B5EF4-FFF2-40B4-BE49-F238E27FC236}">
                  <a16:creationId xmlns:a16="http://schemas.microsoft.com/office/drawing/2014/main" id="{1797A059-E227-4041-B45C-08D699FB6BAE}"/>
                </a:ext>
              </a:extLst>
            </p:cNvPr>
            <p:cNvSpPr txBox="1"/>
            <p:nvPr/>
          </p:nvSpPr>
          <p:spPr>
            <a:xfrm>
              <a:off x="6479246" y="4078692"/>
              <a:ext cx="2409142" cy="276999"/>
            </a:xfrm>
            <a:prstGeom prst="rect">
              <a:avLst/>
            </a:prstGeom>
            <a:noFill/>
          </p:spPr>
          <p:txBody>
            <a:bodyPr wrap="square" rtlCol="0">
              <a:spAutoFit/>
            </a:bodyPr>
            <a:lstStyle/>
            <a:p>
              <a:pPr algn="ctr"/>
              <a:r>
                <a:rPr lang="en-GB" sz="1200" dirty="0" err="1">
                  <a:solidFill>
                    <a:schemeClr val="tx1">
                      <a:lumMod val="50000"/>
                      <a:lumOff val="50000"/>
                    </a:schemeClr>
                  </a:solidFill>
                </a:rPr>
                <a:t>MSci</a:t>
              </a:r>
              <a:r>
                <a:rPr lang="en-GB" sz="1200" dirty="0">
                  <a:solidFill>
                    <a:schemeClr val="tx1">
                      <a:lumMod val="50000"/>
                      <a:lumOff val="50000"/>
                    </a:schemeClr>
                  </a:solidFill>
                </a:rPr>
                <a:t> Mathematics</a:t>
              </a:r>
            </a:p>
          </p:txBody>
        </p:sp>
      </p:grpSp>
      <p:grpSp>
        <p:nvGrpSpPr>
          <p:cNvPr id="10" name="Group 9">
            <a:extLst>
              <a:ext uri="{FF2B5EF4-FFF2-40B4-BE49-F238E27FC236}">
                <a16:creationId xmlns:a16="http://schemas.microsoft.com/office/drawing/2014/main" id="{4C99B40D-7476-4E3A-8D3F-F8F1E2FD7456}"/>
              </a:ext>
            </a:extLst>
          </p:cNvPr>
          <p:cNvGrpSpPr/>
          <p:nvPr/>
        </p:nvGrpSpPr>
        <p:grpSpPr>
          <a:xfrm>
            <a:off x="3519314" y="3636086"/>
            <a:ext cx="2599657" cy="780585"/>
            <a:chOff x="3982684" y="5048918"/>
            <a:chExt cx="2599657" cy="780585"/>
          </a:xfrm>
          <a:effectLst/>
        </p:grpSpPr>
        <p:sp>
          <p:nvSpPr>
            <p:cNvPr id="42" name="TextBox 41">
              <a:extLst>
                <a:ext uri="{FF2B5EF4-FFF2-40B4-BE49-F238E27FC236}">
                  <a16:creationId xmlns:a16="http://schemas.microsoft.com/office/drawing/2014/main" id="{EFB93DF6-61AD-4888-B070-5F594628DB01}"/>
                </a:ext>
              </a:extLst>
            </p:cNvPr>
            <p:cNvSpPr txBox="1"/>
            <p:nvPr/>
          </p:nvSpPr>
          <p:spPr>
            <a:xfrm>
              <a:off x="3982684" y="5048918"/>
              <a:ext cx="2599657" cy="400110"/>
            </a:xfrm>
            <a:prstGeom prst="rect">
              <a:avLst/>
            </a:prstGeom>
            <a:noFill/>
          </p:spPr>
          <p:txBody>
            <a:bodyPr wrap="square" rtlCol="0">
              <a:spAutoFit/>
            </a:bodyPr>
            <a:lstStyle/>
            <a:p>
              <a:pPr algn="ctr"/>
              <a:r>
                <a:rPr lang="en-GB" sz="2000" b="1" dirty="0">
                  <a:solidFill>
                    <a:schemeClr val="tx1">
                      <a:lumMod val="75000"/>
                      <a:lumOff val="25000"/>
                    </a:schemeClr>
                  </a:solidFill>
                  <a:latin typeface="+mj-lt"/>
                </a:rPr>
                <a:t>Neil Kennedy</a:t>
              </a:r>
            </a:p>
          </p:txBody>
        </p:sp>
        <p:sp>
          <p:nvSpPr>
            <p:cNvPr id="44" name="TextBox 43">
              <a:extLst>
                <a:ext uri="{FF2B5EF4-FFF2-40B4-BE49-F238E27FC236}">
                  <a16:creationId xmlns:a16="http://schemas.microsoft.com/office/drawing/2014/main" id="{2C58F2B5-C124-4108-BDAC-9C180C523607}"/>
                </a:ext>
              </a:extLst>
            </p:cNvPr>
            <p:cNvSpPr txBox="1"/>
            <p:nvPr/>
          </p:nvSpPr>
          <p:spPr>
            <a:xfrm>
              <a:off x="4072676" y="5367838"/>
              <a:ext cx="2409142" cy="461665"/>
            </a:xfrm>
            <a:prstGeom prst="rect">
              <a:avLst/>
            </a:prstGeom>
            <a:noFill/>
          </p:spPr>
          <p:txBody>
            <a:bodyPr wrap="square" rtlCol="0">
              <a:spAutoFit/>
            </a:bodyPr>
            <a:lstStyle/>
            <a:p>
              <a:pPr algn="ctr"/>
              <a:r>
                <a:rPr lang="en-US" sz="1200" dirty="0">
                  <a:solidFill>
                    <a:schemeClr val="tx1">
                      <a:lumMod val="50000"/>
                      <a:lumOff val="50000"/>
                    </a:schemeClr>
                  </a:solidFill>
                </a:rPr>
                <a:t>MSc Software Development</a:t>
              </a:r>
            </a:p>
            <a:p>
              <a:pPr algn="ctr"/>
              <a:endParaRPr lang="en-GB" sz="1200" dirty="0">
                <a:solidFill>
                  <a:schemeClr val="tx1">
                    <a:lumMod val="50000"/>
                    <a:lumOff val="50000"/>
                  </a:schemeClr>
                </a:solidFill>
              </a:endParaRPr>
            </a:p>
          </p:txBody>
        </p:sp>
      </p:grpSp>
      <p:sp>
        <p:nvSpPr>
          <p:cNvPr id="37" name="TextBox 36">
            <a:extLst>
              <a:ext uri="{FF2B5EF4-FFF2-40B4-BE49-F238E27FC236}">
                <a16:creationId xmlns:a16="http://schemas.microsoft.com/office/drawing/2014/main" id="{9563628E-07CC-404B-B5A7-E5C932EDBCF1}"/>
              </a:ext>
            </a:extLst>
          </p:cNvPr>
          <p:cNvSpPr txBox="1"/>
          <p:nvPr/>
        </p:nvSpPr>
        <p:spPr>
          <a:xfrm>
            <a:off x="6001224" y="5646051"/>
            <a:ext cx="2599657" cy="892552"/>
          </a:xfrm>
          <a:prstGeom prst="rect">
            <a:avLst/>
          </a:prstGeom>
          <a:noFill/>
        </p:spPr>
        <p:txBody>
          <a:bodyPr wrap="square" rtlCol="0">
            <a:spAutoFit/>
          </a:bodyPr>
          <a:lstStyle/>
          <a:p>
            <a:pPr algn="ctr"/>
            <a:r>
              <a:rPr lang="en-GB" sz="2000" b="1" dirty="0">
                <a:solidFill>
                  <a:schemeClr val="tx1">
                    <a:lumMod val="75000"/>
                    <a:lumOff val="25000"/>
                  </a:schemeClr>
                </a:solidFill>
                <a:latin typeface="+mj-lt"/>
              </a:rPr>
              <a:t>Heli Trivedi</a:t>
            </a:r>
          </a:p>
          <a:p>
            <a:pPr algn="ctr"/>
            <a:r>
              <a:rPr lang="en-GB" sz="1200" dirty="0">
                <a:solidFill>
                  <a:schemeClr val="tx1">
                    <a:lumMod val="50000"/>
                    <a:lumOff val="50000"/>
                  </a:schemeClr>
                </a:solidFill>
              </a:rPr>
              <a:t>MSc Banking and Financial Services</a:t>
            </a:r>
          </a:p>
          <a:p>
            <a:pPr algn="ctr"/>
            <a:endParaRPr lang="en-GB" sz="2000" dirty="0">
              <a:solidFill>
                <a:schemeClr val="tx1">
                  <a:lumMod val="75000"/>
                  <a:lumOff val="25000"/>
                </a:schemeClr>
              </a:solidFill>
              <a:latin typeface="+mj-lt"/>
            </a:endParaRPr>
          </a:p>
        </p:txBody>
      </p:sp>
      <p:pic>
        <p:nvPicPr>
          <p:cNvPr id="23" name="Content Placeholder 4">
            <a:extLst>
              <a:ext uri="{FF2B5EF4-FFF2-40B4-BE49-F238E27FC236}">
                <a16:creationId xmlns:a16="http://schemas.microsoft.com/office/drawing/2014/main" id="{194D05A0-715C-A64F-AF0B-5476A7B4F94D}"/>
              </a:ext>
            </a:extLst>
          </p:cNvPr>
          <p:cNvPicPr>
            <a:picLocks noChangeAspect="1"/>
          </p:cNvPicPr>
          <p:nvPr/>
        </p:nvPicPr>
        <p:blipFill rotWithShape="1">
          <a:blip r:embed="rId2">
            <a:extLst>
              <a:ext uri="{28A0092B-C50C-407E-A947-70E740481C1C}">
                <a14:useLocalDpi xmlns:a14="http://schemas.microsoft.com/office/drawing/2010/main" val="0"/>
              </a:ext>
            </a:extLst>
          </a:blip>
          <a:srcRect l="26520" t="18753" r="14193" b="18788"/>
          <a:stretch/>
        </p:blipFill>
        <p:spPr>
          <a:xfrm>
            <a:off x="3879981" y="1646178"/>
            <a:ext cx="1878324" cy="1989908"/>
          </a:xfrm>
          <a:prstGeom prst="rect">
            <a:avLst/>
          </a:prstGeom>
          <a:ln>
            <a:noFill/>
          </a:ln>
          <a:effectLst>
            <a:outerShdw blurRad="292100" dist="139700" dir="2700000" algn="tl" rotWithShape="0">
              <a:srgbClr val="333333">
                <a:alpha val="65000"/>
              </a:srgbClr>
            </a:outerShdw>
          </a:effectLst>
        </p:spPr>
      </p:pic>
      <p:pic>
        <p:nvPicPr>
          <p:cNvPr id="24" name="Picture Placeholder 6">
            <a:extLst>
              <a:ext uri="{FF2B5EF4-FFF2-40B4-BE49-F238E27FC236}">
                <a16:creationId xmlns:a16="http://schemas.microsoft.com/office/drawing/2014/main" id="{C82E19F8-9D1F-0A4B-8459-0B8644776740}"/>
              </a:ext>
            </a:extLst>
          </p:cNvPr>
          <p:cNvPicPr>
            <a:picLocks noChangeAspect="1"/>
          </p:cNvPicPr>
          <p:nvPr/>
        </p:nvPicPr>
        <p:blipFill>
          <a:blip r:embed="rId3">
            <a:extLst>
              <a:ext uri="{28A0092B-C50C-407E-A947-70E740481C1C}">
                <a14:useLocalDpi xmlns:a14="http://schemas.microsoft.com/office/drawing/2010/main" val="0"/>
              </a:ext>
            </a:extLst>
          </a:blip>
          <a:srcRect l="4812" r="4812"/>
          <a:stretch>
            <a:fillRect/>
          </a:stretch>
        </p:blipFill>
        <p:spPr>
          <a:xfrm>
            <a:off x="1795796" y="3440311"/>
            <a:ext cx="1568351" cy="2063306"/>
          </a:xfrm>
          <a:prstGeom prst="rect">
            <a:avLst/>
          </a:prstGeom>
          <a:ln>
            <a:noFill/>
          </a:ln>
          <a:effectLst>
            <a:outerShdw blurRad="292100" dist="139700" dir="2700000" algn="tl" rotWithShape="0">
              <a:srgbClr val="333333">
                <a:alpha val="65000"/>
              </a:srgbClr>
            </a:outerShdw>
          </a:effectLst>
        </p:spPr>
      </p:pic>
      <p:pic>
        <p:nvPicPr>
          <p:cNvPr id="25" name="Picture Placeholder 4">
            <a:extLst>
              <a:ext uri="{FF2B5EF4-FFF2-40B4-BE49-F238E27FC236}">
                <a16:creationId xmlns:a16="http://schemas.microsoft.com/office/drawing/2014/main" id="{C17014DC-E269-724B-A9E7-F2AF36D7EA39}"/>
              </a:ext>
            </a:extLst>
          </p:cNvPr>
          <p:cNvPicPr>
            <a:picLocks noChangeAspect="1"/>
          </p:cNvPicPr>
          <p:nvPr/>
        </p:nvPicPr>
        <p:blipFill>
          <a:blip r:embed="rId4">
            <a:extLst>
              <a:ext uri="{28A0092B-C50C-407E-A947-70E740481C1C}">
                <a14:useLocalDpi xmlns:a14="http://schemas.microsoft.com/office/drawing/2010/main" val="0"/>
              </a:ext>
            </a:extLst>
          </a:blip>
          <a:srcRect l="7738" r="7738"/>
          <a:stretch>
            <a:fillRect/>
          </a:stretch>
        </p:blipFill>
        <p:spPr>
          <a:xfrm>
            <a:off x="6506128" y="3440311"/>
            <a:ext cx="1589851" cy="209190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1E70E3AF-791F-F545-8F6E-B9AFEE73DFE3}"/>
              </a:ext>
            </a:extLst>
          </p:cNvPr>
          <p:cNvPicPr>
            <a:picLocks noChangeAspect="1"/>
          </p:cNvPicPr>
          <p:nvPr/>
        </p:nvPicPr>
        <p:blipFill>
          <a:blip r:embed="rId5"/>
          <a:stretch>
            <a:fillRect/>
          </a:stretch>
        </p:blipFill>
        <p:spPr>
          <a:xfrm>
            <a:off x="8709916" y="1646178"/>
            <a:ext cx="1975894" cy="1973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62964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B30467BC-53FE-413A-9560-FD18F38E6FE5}" type="slidenum">
              <a:rPr lang="en-GB" smtClean="0"/>
              <a:pPr/>
              <a:t>20</a:t>
            </a:fld>
            <a:endParaRPr lang="en-GB" dirty="0"/>
          </a:p>
        </p:txBody>
      </p:sp>
      <p:sp>
        <p:nvSpPr>
          <p:cNvPr id="11" name="Rectangle 10"/>
          <p:cNvSpPr/>
          <p:nvPr/>
        </p:nvSpPr>
        <p:spPr>
          <a:xfrm>
            <a:off x="637004" y="2910961"/>
            <a:ext cx="4324253" cy="1477328"/>
          </a:xfrm>
          <a:prstGeom prst="rect">
            <a:avLst/>
          </a:prstGeom>
        </p:spPr>
        <p:txBody>
          <a:bodyPr wrap="square">
            <a:spAutoFit/>
          </a:bodyPr>
          <a:lstStyle/>
          <a:p>
            <a:pPr marL="171450" indent="-171450">
              <a:lnSpc>
                <a:spcPct val="150000"/>
              </a:lnSpc>
              <a:buFont typeface="Arial" charset="0"/>
              <a:buChar char="•"/>
            </a:pPr>
            <a:r>
              <a:rPr lang="en-GB" dirty="0">
                <a:solidFill>
                  <a:schemeClr val="bg1"/>
                </a:solidFill>
                <a:latin typeface="Lato Medium"/>
              </a:rPr>
              <a:t>From individual lenders to marketplace lending</a:t>
            </a:r>
          </a:p>
          <a:p>
            <a:pPr marL="171450" indent="-171450">
              <a:lnSpc>
                <a:spcPct val="200000"/>
              </a:lnSpc>
              <a:buFont typeface="Arial" charset="0"/>
              <a:buChar char="•"/>
            </a:pPr>
            <a:r>
              <a:rPr lang="en-GB" dirty="0">
                <a:solidFill>
                  <a:schemeClr val="bg1"/>
                </a:solidFill>
                <a:latin typeface="Lato Medium"/>
              </a:rPr>
              <a:t>Institutional investors</a:t>
            </a:r>
          </a:p>
        </p:txBody>
      </p:sp>
      <p:sp>
        <p:nvSpPr>
          <p:cNvPr id="13" name="TextBox 12"/>
          <p:cNvSpPr txBox="1"/>
          <p:nvPr/>
        </p:nvSpPr>
        <p:spPr>
          <a:xfrm>
            <a:off x="1243823" y="604800"/>
            <a:ext cx="9704355" cy="707886"/>
          </a:xfrm>
          <a:prstGeom prst="rect">
            <a:avLst/>
          </a:prstGeom>
          <a:noFill/>
        </p:spPr>
        <p:txBody>
          <a:bodyPr wrap="square" rtlCol="0">
            <a:spAutoFit/>
          </a:bodyPr>
          <a:lstStyle>
            <a:defPPr>
              <a:defRPr lang="en-US"/>
            </a:defPPr>
            <a:lvl1pPr algn="ctr">
              <a:defRPr sz="4000" b="1">
                <a:solidFill>
                  <a:srgbClr val="FDB813"/>
                </a:solidFill>
              </a:defRPr>
            </a:lvl1pPr>
          </a:lstStyle>
          <a:p>
            <a:r>
              <a:rPr lang="en-GB" dirty="0"/>
              <a:t>Banking Is Changing</a:t>
            </a:r>
          </a:p>
        </p:txBody>
      </p:sp>
      <p:grpSp>
        <p:nvGrpSpPr>
          <p:cNvPr id="14" name="Group 13">
            <a:extLst>
              <a:ext uri="{FF2B5EF4-FFF2-40B4-BE49-F238E27FC236}">
                <a16:creationId xmlns:a16="http://schemas.microsoft.com/office/drawing/2014/main" id="{866ABD97-D86E-43CA-84B0-6C0F63CF7F00}"/>
              </a:ext>
            </a:extLst>
          </p:cNvPr>
          <p:cNvGrpSpPr/>
          <p:nvPr/>
        </p:nvGrpSpPr>
        <p:grpSpPr>
          <a:xfrm>
            <a:off x="3644246" y="1360484"/>
            <a:ext cx="1172818" cy="116465"/>
            <a:chOff x="0" y="2533035"/>
            <a:chExt cx="1563757" cy="155287"/>
          </a:xfrm>
          <a:solidFill>
            <a:srgbClr val="FDB813"/>
          </a:solidFill>
        </p:grpSpPr>
        <p:cxnSp>
          <p:nvCxnSpPr>
            <p:cNvPr id="19" name="Straight Connector 18">
              <a:extLst>
                <a:ext uri="{FF2B5EF4-FFF2-40B4-BE49-F238E27FC236}">
                  <a16:creationId xmlns:a16="http://schemas.microsoft.com/office/drawing/2014/main" id="{BCA29347-9E4C-4C81-8D78-FAB3D749D8AA}"/>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336C27E-7575-49BD-AC8B-75E6225D4C9E}"/>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4" name="Oval 23">
            <a:extLst>
              <a:ext uri="{FF2B5EF4-FFF2-40B4-BE49-F238E27FC236}">
                <a16:creationId xmlns:a16="http://schemas.microsoft.com/office/drawing/2014/main" id="{2CAA229A-3A4C-452E-85C3-231E5A36C4B9}"/>
              </a:ext>
            </a:extLst>
          </p:cNvPr>
          <p:cNvSpPr/>
          <p:nvPr/>
        </p:nvSpPr>
        <p:spPr>
          <a:xfrm>
            <a:off x="7477553" y="1331615"/>
            <a:ext cx="228600" cy="228600"/>
          </a:xfrm>
          <a:prstGeom prst="ellipse">
            <a:avLst/>
          </a:prstGeom>
          <a:no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pic>
        <p:nvPicPr>
          <p:cNvPr id="6146" name="Picture 2" descr="https://lh6.googleusercontent.com/fUXQ97ve11VVMQCeDD-kHrajyiSJs8mVgQ9w0jRcqX7FvIcKD-q1Vfimiff1FZLI97RLBjT_burf0e6FsJ3G3Vh7rfalCode22mpOZ8QZqIXfQPmRlg4P7x9rtg1dtYoTjK1e4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107" y="2910961"/>
            <a:ext cx="7154521" cy="177080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CC3207E-C162-46CA-B485-5E255AD1FF5B}"/>
              </a:ext>
            </a:extLst>
          </p:cNvPr>
          <p:cNvSpPr txBox="1"/>
          <p:nvPr/>
        </p:nvSpPr>
        <p:spPr>
          <a:xfrm>
            <a:off x="1733659" y="1752338"/>
            <a:ext cx="8714269" cy="738664"/>
          </a:xfrm>
          <a:prstGeom prst="rect">
            <a:avLst/>
          </a:prstGeom>
          <a:noFill/>
        </p:spPr>
        <p:txBody>
          <a:bodyPr wrap="square" lIns="0" tIns="0" rIns="0" bIns="0" rtlCol="0">
            <a:spAutoFit/>
          </a:bodyPr>
          <a:lstStyle/>
          <a:p>
            <a:pPr marL="0" lvl="6">
              <a:lnSpc>
                <a:spcPct val="120000"/>
              </a:lnSpc>
              <a:spcBef>
                <a:spcPts val="600"/>
              </a:spcBef>
              <a:spcAft>
                <a:spcPts val="600"/>
              </a:spcAft>
            </a:pPr>
            <a:r>
              <a:rPr lang="en-GB"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Open Banking is an agent of change. Large, legacy banks need to overhaul how they manage technological change or their core business functions may be at risk.</a:t>
            </a:r>
            <a:endParaRPr lang="en-US" sz="20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17149169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5BA8FF9-E608-D24A-BB3E-244E4E7A60DB}"/>
              </a:ext>
            </a:extLst>
          </p:cNvPr>
          <p:cNvSpPr/>
          <p:nvPr/>
        </p:nvSpPr>
        <p:spPr>
          <a:xfrm>
            <a:off x="8751346" y="3292625"/>
            <a:ext cx="2785691" cy="132203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2BDBD6DF-AD68-4980-82C9-90EF410274E9}"/>
              </a:ext>
            </a:extLst>
          </p:cNvPr>
          <p:cNvSpPr>
            <a:spLocks noGrp="1"/>
          </p:cNvSpPr>
          <p:nvPr>
            <p:ph type="title"/>
          </p:nvPr>
        </p:nvSpPr>
        <p:spPr>
          <a:xfrm>
            <a:off x="607448" y="326334"/>
            <a:ext cx="10693729" cy="963880"/>
          </a:xfrm>
        </p:spPr>
        <p:txBody>
          <a:bodyPr/>
          <a:lstStyle/>
          <a:p>
            <a:r>
              <a:rPr lang="en-US" dirty="0"/>
              <a:t>	</a:t>
            </a:r>
            <a:endParaRPr lang="en-GB" dirty="0"/>
          </a:p>
        </p:txBody>
      </p:sp>
      <p:sp>
        <p:nvSpPr>
          <p:cNvPr id="15" name="Slide Number Placeholder 14">
            <a:extLst>
              <a:ext uri="{FF2B5EF4-FFF2-40B4-BE49-F238E27FC236}">
                <a16:creationId xmlns:a16="http://schemas.microsoft.com/office/drawing/2014/main" id="{4CE62D73-D5D6-494C-AABD-DF307468B6AF}"/>
              </a:ext>
            </a:extLst>
          </p:cNvPr>
          <p:cNvSpPr>
            <a:spLocks noGrp="1"/>
          </p:cNvSpPr>
          <p:nvPr>
            <p:ph type="sldNum" sz="quarter" idx="12"/>
          </p:nvPr>
        </p:nvSpPr>
        <p:spPr/>
        <p:txBody>
          <a:bodyPr/>
          <a:lstStyle/>
          <a:p>
            <a:fld id="{2533BDD9-87D3-49A3-977B-57D972955158}" type="slidenum">
              <a:rPr lang="en-GB" smtClean="0"/>
              <a:t>21</a:t>
            </a:fld>
            <a:endParaRPr lang="en-GB"/>
          </a:p>
        </p:txBody>
      </p:sp>
      <p:grpSp>
        <p:nvGrpSpPr>
          <p:cNvPr id="74" name="Group 73">
            <a:extLst>
              <a:ext uri="{FF2B5EF4-FFF2-40B4-BE49-F238E27FC236}">
                <a16:creationId xmlns:a16="http://schemas.microsoft.com/office/drawing/2014/main" id="{B709D81F-FF98-4D66-AD70-1C09B5012530}"/>
              </a:ext>
            </a:extLst>
          </p:cNvPr>
          <p:cNvGrpSpPr/>
          <p:nvPr/>
        </p:nvGrpSpPr>
        <p:grpSpPr>
          <a:xfrm>
            <a:off x="607448" y="2646947"/>
            <a:ext cx="2928270" cy="3842084"/>
            <a:chOff x="4227714" y="2085582"/>
            <a:chExt cx="3946710" cy="4772418"/>
          </a:xfrm>
        </p:grpSpPr>
        <p:sp>
          <p:nvSpPr>
            <p:cNvPr id="75" name="Freeform 52">
              <a:extLst>
                <a:ext uri="{FF2B5EF4-FFF2-40B4-BE49-F238E27FC236}">
                  <a16:creationId xmlns:a16="http://schemas.microsoft.com/office/drawing/2014/main" id="{5B8C4FEB-B6FE-459C-AACF-89A10BD4C871}"/>
                </a:ext>
              </a:extLst>
            </p:cNvPr>
            <p:cNvSpPr>
              <a:spLocks/>
            </p:cNvSpPr>
            <p:nvPr/>
          </p:nvSpPr>
          <p:spPr bwMode="auto">
            <a:xfrm>
              <a:off x="4283075" y="4578350"/>
              <a:ext cx="457200" cy="830263"/>
            </a:xfrm>
            <a:custGeom>
              <a:avLst/>
              <a:gdLst>
                <a:gd name="T0" fmla="*/ 0 w 288"/>
                <a:gd name="T1" fmla="*/ 262 h 523"/>
                <a:gd name="T2" fmla="*/ 288 w 288"/>
                <a:gd name="T3" fmla="*/ 0 h 523"/>
                <a:gd name="T4" fmla="*/ 288 w 288"/>
                <a:gd name="T5" fmla="*/ 262 h 523"/>
                <a:gd name="T6" fmla="*/ 288 w 288"/>
                <a:gd name="T7" fmla="*/ 523 h 523"/>
                <a:gd name="T8" fmla="*/ 0 w 288"/>
                <a:gd name="T9" fmla="*/ 262 h 523"/>
              </a:gdLst>
              <a:ahLst/>
              <a:cxnLst>
                <a:cxn ang="0">
                  <a:pos x="T0" y="T1"/>
                </a:cxn>
                <a:cxn ang="0">
                  <a:pos x="T2" y="T3"/>
                </a:cxn>
                <a:cxn ang="0">
                  <a:pos x="T4" y="T5"/>
                </a:cxn>
                <a:cxn ang="0">
                  <a:pos x="T6" y="T7"/>
                </a:cxn>
                <a:cxn ang="0">
                  <a:pos x="T8" y="T9"/>
                </a:cxn>
              </a:cxnLst>
              <a:rect l="0" t="0" r="r" b="b"/>
              <a:pathLst>
                <a:path w="288" h="523">
                  <a:moveTo>
                    <a:pt x="0" y="262"/>
                  </a:moveTo>
                  <a:lnTo>
                    <a:pt x="288" y="0"/>
                  </a:lnTo>
                  <a:lnTo>
                    <a:pt x="288" y="262"/>
                  </a:lnTo>
                  <a:lnTo>
                    <a:pt x="288" y="523"/>
                  </a:lnTo>
                  <a:lnTo>
                    <a:pt x="0" y="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6" name="Freeform 53">
              <a:extLst>
                <a:ext uri="{FF2B5EF4-FFF2-40B4-BE49-F238E27FC236}">
                  <a16:creationId xmlns:a16="http://schemas.microsoft.com/office/drawing/2014/main" id="{4C19D7A1-3A6F-49AB-BF2D-F23ECC9C195D}"/>
                </a:ext>
              </a:extLst>
            </p:cNvPr>
            <p:cNvSpPr>
              <a:spLocks noEditPoints="1"/>
            </p:cNvSpPr>
            <p:nvPr/>
          </p:nvSpPr>
          <p:spPr bwMode="auto">
            <a:xfrm>
              <a:off x="4283075" y="4578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close/>
                  <a:moveTo>
                    <a:pt x="288" y="0"/>
                  </a:moveTo>
                  <a:lnTo>
                    <a:pt x="0" y="262"/>
                  </a:lnTo>
                  <a:lnTo>
                    <a:pt x="288" y="0"/>
                  </a:lnTo>
                  <a:lnTo>
                    <a:pt x="288"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7" name="Freeform 54">
              <a:extLst>
                <a:ext uri="{FF2B5EF4-FFF2-40B4-BE49-F238E27FC236}">
                  <a16:creationId xmlns:a16="http://schemas.microsoft.com/office/drawing/2014/main" id="{0086A17B-F0B7-4562-969B-B0196D38B02B}"/>
                </a:ext>
              </a:extLst>
            </p:cNvPr>
            <p:cNvSpPr>
              <a:spLocks noEditPoints="1"/>
            </p:cNvSpPr>
            <p:nvPr/>
          </p:nvSpPr>
          <p:spPr bwMode="auto">
            <a:xfrm>
              <a:off x="4283075" y="4578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moveTo>
                    <a:pt x="288" y="0"/>
                  </a:moveTo>
                  <a:lnTo>
                    <a:pt x="0" y="262"/>
                  </a:lnTo>
                  <a:lnTo>
                    <a:pt x="288" y="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8" name="Freeform 58">
              <a:extLst>
                <a:ext uri="{FF2B5EF4-FFF2-40B4-BE49-F238E27FC236}">
                  <a16:creationId xmlns:a16="http://schemas.microsoft.com/office/drawing/2014/main" id="{592ABEBC-FCE5-4FA9-A3F4-DECC96697DAB}"/>
                </a:ext>
              </a:extLst>
            </p:cNvPr>
            <p:cNvSpPr>
              <a:spLocks/>
            </p:cNvSpPr>
            <p:nvPr/>
          </p:nvSpPr>
          <p:spPr bwMode="auto">
            <a:xfrm>
              <a:off x="4283075" y="4578350"/>
              <a:ext cx="457200" cy="830263"/>
            </a:xfrm>
            <a:custGeom>
              <a:avLst/>
              <a:gdLst>
                <a:gd name="T0" fmla="*/ 288 w 288"/>
                <a:gd name="T1" fmla="*/ 0 h 523"/>
                <a:gd name="T2" fmla="*/ 0 w 288"/>
                <a:gd name="T3" fmla="*/ 262 h 523"/>
                <a:gd name="T4" fmla="*/ 288 w 288"/>
                <a:gd name="T5" fmla="*/ 523 h 523"/>
                <a:gd name="T6" fmla="*/ 288 w 288"/>
                <a:gd name="T7" fmla="*/ 392 h 523"/>
                <a:gd name="T8" fmla="*/ 288 w 288"/>
                <a:gd name="T9" fmla="*/ 262 h 523"/>
                <a:gd name="T10" fmla="*/ 288 w 288"/>
                <a:gd name="T11" fmla="*/ 127 h 523"/>
                <a:gd name="T12" fmla="*/ 288 w 288"/>
                <a:gd name="T13" fmla="*/ 127 h 523"/>
                <a:gd name="T14" fmla="*/ 288 w 288"/>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523">
                  <a:moveTo>
                    <a:pt x="288" y="0"/>
                  </a:moveTo>
                  <a:lnTo>
                    <a:pt x="0" y="262"/>
                  </a:lnTo>
                  <a:lnTo>
                    <a:pt x="288" y="523"/>
                  </a:lnTo>
                  <a:lnTo>
                    <a:pt x="288" y="392"/>
                  </a:lnTo>
                  <a:lnTo>
                    <a:pt x="288" y="262"/>
                  </a:lnTo>
                  <a:lnTo>
                    <a:pt x="288" y="127"/>
                  </a:lnTo>
                  <a:lnTo>
                    <a:pt x="288" y="127"/>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9" name="Freeform 45">
              <a:extLst>
                <a:ext uri="{FF2B5EF4-FFF2-40B4-BE49-F238E27FC236}">
                  <a16:creationId xmlns:a16="http://schemas.microsoft.com/office/drawing/2014/main" id="{A04517B6-47E6-49C1-9B6B-9F5DAE7785BC}"/>
                </a:ext>
              </a:extLst>
            </p:cNvPr>
            <p:cNvSpPr>
              <a:spLocks/>
            </p:cNvSpPr>
            <p:nvPr/>
          </p:nvSpPr>
          <p:spPr bwMode="auto">
            <a:xfrm>
              <a:off x="5084723" y="4637231"/>
              <a:ext cx="450116" cy="2220769"/>
            </a:xfrm>
            <a:custGeom>
              <a:avLst/>
              <a:gdLst>
                <a:gd name="T0" fmla="*/ 0 w 302"/>
                <a:gd name="T1" fmla="*/ 0 h 1490"/>
                <a:gd name="T2" fmla="*/ 0 w 302"/>
                <a:gd name="T3" fmla="*/ 1490 h 1490"/>
                <a:gd name="T4" fmla="*/ 302 w 302"/>
                <a:gd name="T5" fmla="*/ 1490 h 1490"/>
                <a:gd name="T6" fmla="*/ 302 w 302"/>
                <a:gd name="T7" fmla="*/ 302 h 1490"/>
                <a:gd name="T8" fmla="*/ 0 w 302"/>
                <a:gd name="T9" fmla="*/ 0 h 1490"/>
              </a:gdLst>
              <a:ahLst/>
              <a:cxnLst>
                <a:cxn ang="0">
                  <a:pos x="T0" y="T1"/>
                </a:cxn>
                <a:cxn ang="0">
                  <a:pos x="T2" y="T3"/>
                </a:cxn>
                <a:cxn ang="0">
                  <a:pos x="T4" y="T5"/>
                </a:cxn>
                <a:cxn ang="0">
                  <a:pos x="T6" y="T7"/>
                </a:cxn>
                <a:cxn ang="0">
                  <a:pos x="T8" y="T9"/>
                </a:cxn>
              </a:cxnLst>
              <a:rect l="0" t="0" r="r" b="b"/>
              <a:pathLst>
                <a:path w="302" h="1490">
                  <a:moveTo>
                    <a:pt x="0" y="0"/>
                  </a:moveTo>
                  <a:lnTo>
                    <a:pt x="0" y="1490"/>
                  </a:lnTo>
                  <a:lnTo>
                    <a:pt x="302" y="1490"/>
                  </a:lnTo>
                  <a:lnTo>
                    <a:pt x="302" y="302"/>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0" name="Freeform 49">
              <a:extLst>
                <a:ext uri="{FF2B5EF4-FFF2-40B4-BE49-F238E27FC236}">
                  <a16:creationId xmlns:a16="http://schemas.microsoft.com/office/drawing/2014/main" id="{F553B64A-FA8B-4AC2-B9E2-5E68E3140965}"/>
                </a:ext>
              </a:extLst>
            </p:cNvPr>
            <p:cNvSpPr>
              <a:spLocks/>
            </p:cNvSpPr>
            <p:nvPr/>
          </p:nvSpPr>
          <p:spPr bwMode="auto">
            <a:xfrm>
              <a:off x="4659944" y="4637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1" name="Freeform 50">
              <a:extLst>
                <a:ext uri="{FF2B5EF4-FFF2-40B4-BE49-F238E27FC236}">
                  <a16:creationId xmlns:a16="http://schemas.microsoft.com/office/drawing/2014/main" id="{EB31E45A-5249-418A-9B1D-0D7E73E5A66A}"/>
                </a:ext>
              </a:extLst>
            </p:cNvPr>
            <p:cNvSpPr>
              <a:spLocks/>
            </p:cNvSpPr>
            <p:nvPr/>
          </p:nvSpPr>
          <p:spPr bwMode="auto">
            <a:xfrm>
              <a:off x="4659944" y="4637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2" name="Freeform 51">
              <a:extLst>
                <a:ext uri="{FF2B5EF4-FFF2-40B4-BE49-F238E27FC236}">
                  <a16:creationId xmlns:a16="http://schemas.microsoft.com/office/drawing/2014/main" id="{AF23F083-D57E-49B4-9585-72AB66A72C39}"/>
                </a:ext>
              </a:extLst>
            </p:cNvPr>
            <p:cNvSpPr>
              <a:spLocks/>
            </p:cNvSpPr>
            <p:nvPr/>
          </p:nvSpPr>
          <p:spPr bwMode="auto">
            <a:xfrm>
              <a:off x="4227714" y="4422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3" name="Freeform 52">
              <a:extLst>
                <a:ext uri="{FF2B5EF4-FFF2-40B4-BE49-F238E27FC236}">
                  <a16:creationId xmlns:a16="http://schemas.microsoft.com/office/drawing/2014/main" id="{D6D22357-D3C6-4D18-BC8A-8423D311A044}"/>
                </a:ext>
              </a:extLst>
            </p:cNvPr>
            <p:cNvSpPr>
              <a:spLocks/>
            </p:cNvSpPr>
            <p:nvPr/>
          </p:nvSpPr>
          <p:spPr bwMode="auto">
            <a:xfrm>
              <a:off x="4227714" y="4422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4" name="Freeform 53">
              <a:extLst>
                <a:ext uri="{FF2B5EF4-FFF2-40B4-BE49-F238E27FC236}">
                  <a16:creationId xmlns:a16="http://schemas.microsoft.com/office/drawing/2014/main" id="{5BA294A1-51A8-420D-BFD5-DD7EA5CFC618}"/>
                </a:ext>
              </a:extLst>
            </p:cNvPr>
            <p:cNvSpPr>
              <a:spLocks noEditPoints="1"/>
            </p:cNvSpPr>
            <p:nvPr/>
          </p:nvSpPr>
          <p:spPr bwMode="auto">
            <a:xfrm>
              <a:off x="4227714" y="4422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close/>
                  <a:moveTo>
                    <a:pt x="327" y="0"/>
                  </a:moveTo>
                  <a:lnTo>
                    <a:pt x="0" y="297"/>
                  </a:lnTo>
                  <a:lnTo>
                    <a:pt x="327" y="0"/>
                  </a:lnTo>
                  <a:lnTo>
                    <a:pt x="327"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5" name="Freeform 54">
              <a:extLst>
                <a:ext uri="{FF2B5EF4-FFF2-40B4-BE49-F238E27FC236}">
                  <a16:creationId xmlns:a16="http://schemas.microsoft.com/office/drawing/2014/main" id="{FDA3E13B-534C-4A93-B765-D083BCA61A54}"/>
                </a:ext>
              </a:extLst>
            </p:cNvPr>
            <p:cNvSpPr>
              <a:spLocks noEditPoints="1"/>
            </p:cNvSpPr>
            <p:nvPr/>
          </p:nvSpPr>
          <p:spPr bwMode="auto">
            <a:xfrm>
              <a:off x="4227714" y="4422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moveTo>
                    <a:pt x="327" y="0"/>
                  </a:moveTo>
                  <a:lnTo>
                    <a:pt x="0" y="297"/>
                  </a:lnTo>
                  <a:lnTo>
                    <a:pt x="327" y="0"/>
                  </a:lnTo>
                  <a:lnTo>
                    <a:pt x="327"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6" name="Freeform 30">
              <a:extLst>
                <a:ext uri="{FF2B5EF4-FFF2-40B4-BE49-F238E27FC236}">
                  <a16:creationId xmlns:a16="http://schemas.microsoft.com/office/drawing/2014/main" id="{58073AA3-3BD6-40AC-B2EE-87B1D19CEB26}"/>
                </a:ext>
              </a:extLst>
            </p:cNvPr>
            <p:cNvSpPr>
              <a:spLocks/>
            </p:cNvSpPr>
            <p:nvPr/>
          </p:nvSpPr>
          <p:spPr bwMode="auto">
            <a:xfrm>
              <a:off x="5035537" y="3260056"/>
              <a:ext cx="1047786" cy="448626"/>
            </a:xfrm>
            <a:custGeom>
              <a:avLst/>
              <a:gdLst>
                <a:gd name="T0" fmla="*/ 401 w 703"/>
                <a:gd name="T1" fmla="*/ 0 h 301"/>
                <a:gd name="T2" fmla="*/ 0 w 703"/>
                <a:gd name="T3" fmla="*/ 0 h 301"/>
                <a:gd name="T4" fmla="*/ 0 w 703"/>
                <a:gd name="T5" fmla="*/ 148 h 301"/>
                <a:gd name="T6" fmla="*/ 0 w 703"/>
                <a:gd name="T7" fmla="*/ 301 h 301"/>
                <a:gd name="T8" fmla="*/ 0 w 703"/>
                <a:gd name="T9" fmla="*/ 301 h 301"/>
                <a:gd name="T10" fmla="*/ 703 w 703"/>
                <a:gd name="T11" fmla="*/ 301 h 301"/>
                <a:gd name="T12" fmla="*/ 401 w 703"/>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703" h="301">
                  <a:moveTo>
                    <a:pt x="401" y="0"/>
                  </a:moveTo>
                  <a:lnTo>
                    <a:pt x="0" y="0"/>
                  </a:lnTo>
                  <a:lnTo>
                    <a:pt x="0" y="148"/>
                  </a:lnTo>
                  <a:lnTo>
                    <a:pt x="0" y="301"/>
                  </a:lnTo>
                  <a:lnTo>
                    <a:pt x="0" y="301"/>
                  </a:lnTo>
                  <a:lnTo>
                    <a:pt x="703" y="301"/>
                  </a:lnTo>
                  <a:lnTo>
                    <a:pt x="401" y="0"/>
                  </a:lnTo>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7" name="Freeform 19">
              <a:extLst>
                <a:ext uri="{FF2B5EF4-FFF2-40B4-BE49-F238E27FC236}">
                  <a16:creationId xmlns:a16="http://schemas.microsoft.com/office/drawing/2014/main" id="{A39039FB-1777-48F9-911D-2A3D07BB2957}"/>
                </a:ext>
              </a:extLst>
            </p:cNvPr>
            <p:cNvSpPr>
              <a:spLocks/>
            </p:cNvSpPr>
            <p:nvPr/>
          </p:nvSpPr>
          <p:spPr bwMode="auto">
            <a:xfrm>
              <a:off x="5633208" y="3260056"/>
              <a:ext cx="450116" cy="3597944"/>
            </a:xfrm>
            <a:custGeom>
              <a:avLst/>
              <a:gdLst>
                <a:gd name="T0" fmla="*/ 0 w 302"/>
                <a:gd name="T1" fmla="*/ 0 h 2414"/>
                <a:gd name="T2" fmla="*/ 0 w 302"/>
                <a:gd name="T3" fmla="*/ 2414 h 2414"/>
                <a:gd name="T4" fmla="*/ 302 w 302"/>
                <a:gd name="T5" fmla="*/ 2414 h 2414"/>
                <a:gd name="T6" fmla="*/ 302 w 302"/>
                <a:gd name="T7" fmla="*/ 301 h 2414"/>
                <a:gd name="T8" fmla="*/ 0 w 302"/>
                <a:gd name="T9" fmla="*/ 0 h 2414"/>
              </a:gdLst>
              <a:ahLst/>
              <a:cxnLst>
                <a:cxn ang="0">
                  <a:pos x="T0" y="T1"/>
                </a:cxn>
                <a:cxn ang="0">
                  <a:pos x="T2" y="T3"/>
                </a:cxn>
                <a:cxn ang="0">
                  <a:pos x="T4" y="T5"/>
                </a:cxn>
                <a:cxn ang="0">
                  <a:pos x="T6" y="T7"/>
                </a:cxn>
                <a:cxn ang="0">
                  <a:pos x="T8" y="T9"/>
                </a:cxn>
              </a:cxnLst>
              <a:rect l="0" t="0" r="r" b="b"/>
              <a:pathLst>
                <a:path w="302" h="2414">
                  <a:moveTo>
                    <a:pt x="0" y="0"/>
                  </a:moveTo>
                  <a:lnTo>
                    <a:pt x="0" y="2414"/>
                  </a:lnTo>
                  <a:lnTo>
                    <a:pt x="302" y="2414"/>
                  </a:lnTo>
                  <a:lnTo>
                    <a:pt x="302" y="301"/>
                  </a:lnTo>
                  <a:lnTo>
                    <a:pt x="0" y="0"/>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8" name="Freeform 23">
              <a:extLst>
                <a:ext uri="{FF2B5EF4-FFF2-40B4-BE49-F238E27FC236}">
                  <a16:creationId xmlns:a16="http://schemas.microsoft.com/office/drawing/2014/main" id="{6369A7B7-41A8-41BE-A750-B1352B7A5752}"/>
                </a:ext>
              </a:extLst>
            </p:cNvPr>
            <p:cNvSpPr>
              <a:spLocks/>
            </p:cNvSpPr>
            <p:nvPr/>
          </p:nvSpPr>
          <p:spPr bwMode="auto">
            <a:xfrm>
              <a:off x="4986353" y="3260056"/>
              <a:ext cx="1096970" cy="448626"/>
            </a:xfrm>
            <a:custGeom>
              <a:avLst/>
              <a:gdLst>
                <a:gd name="T0" fmla="*/ 0 w 736"/>
                <a:gd name="T1" fmla="*/ 301 h 301"/>
                <a:gd name="T2" fmla="*/ 736 w 736"/>
                <a:gd name="T3" fmla="*/ 301 h 301"/>
                <a:gd name="T4" fmla="*/ 434 w 736"/>
                <a:gd name="T5" fmla="*/ 0 h 301"/>
                <a:gd name="T6" fmla="*/ 0 w 736"/>
                <a:gd name="T7" fmla="*/ 0 h 301"/>
                <a:gd name="T8" fmla="*/ 0 w 736"/>
                <a:gd name="T9" fmla="*/ 301 h 301"/>
              </a:gdLst>
              <a:ahLst/>
              <a:cxnLst>
                <a:cxn ang="0">
                  <a:pos x="T0" y="T1"/>
                </a:cxn>
                <a:cxn ang="0">
                  <a:pos x="T2" y="T3"/>
                </a:cxn>
                <a:cxn ang="0">
                  <a:pos x="T4" y="T5"/>
                </a:cxn>
                <a:cxn ang="0">
                  <a:pos x="T6" y="T7"/>
                </a:cxn>
                <a:cxn ang="0">
                  <a:pos x="T8" y="T9"/>
                </a:cxn>
              </a:cxnLst>
              <a:rect l="0" t="0" r="r" b="b"/>
              <a:pathLst>
                <a:path w="736" h="301">
                  <a:moveTo>
                    <a:pt x="0" y="301"/>
                  </a:moveTo>
                  <a:lnTo>
                    <a:pt x="736" y="301"/>
                  </a:lnTo>
                  <a:lnTo>
                    <a:pt x="434" y="0"/>
                  </a:lnTo>
                  <a:lnTo>
                    <a:pt x="0" y="0"/>
                  </a:lnTo>
                  <a:lnTo>
                    <a:pt x="0" y="301"/>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9" name="Freeform 25">
              <a:extLst>
                <a:ext uri="{FF2B5EF4-FFF2-40B4-BE49-F238E27FC236}">
                  <a16:creationId xmlns:a16="http://schemas.microsoft.com/office/drawing/2014/main" id="{6E227F10-ACF7-4B03-957E-63E64C6A69EA}"/>
                </a:ext>
              </a:extLst>
            </p:cNvPr>
            <p:cNvSpPr>
              <a:spLocks/>
            </p:cNvSpPr>
            <p:nvPr/>
          </p:nvSpPr>
          <p:spPr bwMode="auto">
            <a:xfrm>
              <a:off x="4554123" y="3037979"/>
              <a:ext cx="481416" cy="886818"/>
            </a:xfrm>
            <a:custGeom>
              <a:avLst/>
              <a:gdLst>
                <a:gd name="T0" fmla="*/ 0 w 323"/>
                <a:gd name="T1" fmla="*/ 297 h 595"/>
                <a:gd name="T2" fmla="*/ 323 w 323"/>
                <a:gd name="T3" fmla="*/ 0 h 595"/>
                <a:gd name="T4" fmla="*/ 323 w 323"/>
                <a:gd name="T5" fmla="*/ 297 h 595"/>
                <a:gd name="T6" fmla="*/ 323 w 323"/>
                <a:gd name="T7" fmla="*/ 595 h 595"/>
                <a:gd name="T8" fmla="*/ 0 w 323"/>
                <a:gd name="T9" fmla="*/ 297 h 595"/>
              </a:gdLst>
              <a:ahLst/>
              <a:cxnLst>
                <a:cxn ang="0">
                  <a:pos x="T0" y="T1"/>
                </a:cxn>
                <a:cxn ang="0">
                  <a:pos x="T2" y="T3"/>
                </a:cxn>
                <a:cxn ang="0">
                  <a:pos x="T4" y="T5"/>
                </a:cxn>
                <a:cxn ang="0">
                  <a:pos x="T6" y="T7"/>
                </a:cxn>
                <a:cxn ang="0">
                  <a:pos x="T8" y="T9"/>
                </a:cxn>
              </a:cxnLst>
              <a:rect l="0" t="0" r="r" b="b"/>
              <a:pathLst>
                <a:path w="323" h="595">
                  <a:moveTo>
                    <a:pt x="0" y="297"/>
                  </a:moveTo>
                  <a:lnTo>
                    <a:pt x="323" y="0"/>
                  </a:lnTo>
                  <a:lnTo>
                    <a:pt x="323" y="297"/>
                  </a:lnTo>
                  <a:lnTo>
                    <a:pt x="323" y="595"/>
                  </a:lnTo>
                  <a:lnTo>
                    <a:pt x="0" y="297"/>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0" name="Freeform 27">
              <a:extLst>
                <a:ext uri="{FF2B5EF4-FFF2-40B4-BE49-F238E27FC236}">
                  <a16:creationId xmlns:a16="http://schemas.microsoft.com/office/drawing/2014/main" id="{EFAA9101-DA9B-4EC8-AC07-66978DF6C4DA}"/>
                </a:ext>
              </a:extLst>
            </p:cNvPr>
            <p:cNvSpPr>
              <a:spLocks noEditPoints="1"/>
            </p:cNvSpPr>
            <p:nvPr/>
          </p:nvSpPr>
          <p:spPr bwMode="auto">
            <a:xfrm>
              <a:off x="5035537" y="3037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close/>
                  <a:moveTo>
                    <a:pt x="0" y="0"/>
                  </a:moveTo>
                  <a:lnTo>
                    <a:pt x="0" y="0"/>
                  </a:lnTo>
                  <a:lnTo>
                    <a:pt x="0" y="149"/>
                  </a:lnTo>
                  <a:lnTo>
                    <a:pt x="401" y="149"/>
                  </a:lnTo>
                  <a:lnTo>
                    <a:pt x="401" y="149"/>
                  </a:lnTo>
                  <a:lnTo>
                    <a:pt x="0" y="149"/>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1" name="Freeform 28">
              <a:extLst>
                <a:ext uri="{FF2B5EF4-FFF2-40B4-BE49-F238E27FC236}">
                  <a16:creationId xmlns:a16="http://schemas.microsoft.com/office/drawing/2014/main" id="{341AA166-EB76-48BD-9331-3A4BD3DBB429}"/>
                </a:ext>
              </a:extLst>
            </p:cNvPr>
            <p:cNvSpPr>
              <a:spLocks noEditPoints="1"/>
            </p:cNvSpPr>
            <p:nvPr/>
          </p:nvSpPr>
          <p:spPr bwMode="auto">
            <a:xfrm>
              <a:off x="5035537" y="3037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moveTo>
                    <a:pt x="0" y="0"/>
                  </a:moveTo>
                  <a:lnTo>
                    <a:pt x="0" y="0"/>
                  </a:lnTo>
                  <a:lnTo>
                    <a:pt x="0" y="149"/>
                  </a:lnTo>
                  <a:lnTo>
                    <a:pt x="401" y="149"/>
                  </a:lnTo>
                  <a:lnTo>
                    <a:pt x="401" y="149"/>
                  </a:lnTo>
                  <a:lnTo>
                    <a:pt x="0" y="149"/>
                  </a:lnTo>
                  <a:lnTo>
                    <a:pt x="0"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2" name="Freeform 16">
              <a:extLst>
                <a:ext uri="{FF2B5EF4-FFF2-40B4-BE49-F238E27FC236}">
                  <a16:creationId xmlns:a16="http://schemas.microsoft.com/office/drawing/2014/main" id="{B2BD4A27-2627-497B-B885-AC80331E9763}"/>
                </a:ext>
              </a:extLst>
            </p:cNvPr>
            <p:cNvSpPr>
              <a:spLocks/>
            </p:cNvSpPr>
            <p:nvPr/>
          </p:nvSpPr>
          <p:spPr bwMode="auto">
            <a:xfrm>
              <a:off x="6183183" y="2300207"/>
              <a:ext cx="1096970" cy="448626"/>
            </a:xfrm>
            <a:custGeom>
              <a:avLst/>
              <a:gdLst>
                <a:gd name="T0" fmla="*/ 736 w 736"/>
                <a:gd name="T1" fmla="*/ 0 h 301"/>
                <a:gd name="T2" fmla="*/ 302 w 736"/>
                <a:gd name="T3" fmla="*/ 0 h 301"/>
                <a:gd name="T4" fmla="*/ 0 w 736"/>
                <a:gd name="T5" fmla="*/ 301 h 301"/>
                <a:gd name="T6" fmla="*/ 736 w 736"/>
                <a:gd name="T7" fmla="*/ 301 h 301"/>
                <a:gd name="T8" fmla="*/ 736 w 736"/>
                <a:gd name="T9" fmla="*/ 153 h 301"/>
                <a:gd name="T10" fmla="*/ 736 w 736"/>
                <a:gd name="T11" fmla="*/ 0 h 301"/>
              </a:gdLst>
              <a:ahLst/>
              <a:cxnLst>
                <a:cxn ang="0">
                  <a:pos x="T0" y="T1"/>
                </a:cxn>
                <a:cxn ang="0">
                  <a:pos x="T2" y="T3"/>
                </a:cxn>
                <a:cxn ang="0">
                  <a:pos x="T4" y="T5"/>
                </a:cxn>
                <a:cxn ang="0">
                  <a:pos x="T6" y="T7"/>
                </a:cxn>
                <a:cxn ang="0">
                  <a:pos x="T8" y="T9"/>
                </a:cxn>
                <a:cxn ang="0">
                  <a:pos x="T10" y="T11"/>
                </a:cxn>
              </a:cxnLst>
              <a:rect l="0" t="0" r="r" b="b"/>
              <a:pathLst>
                <a:path w="736" h="301">
                  <a:moveTo>
                    <a:pt x="736" y="0"/>
                  </a:moveTo>
                  <a:lnTo>
                    <a:pt x="302" y="0"/>
                  </a:lnTo>
                  <a:lnTo>
                    <a:pt x="0" y="301"/>
                  </a:lnTo>
                  <a:lnTo>
                    <a:pt x="736" y="301"/>
                  </a:lnTo>
                  <a:lnTo>
                    <a:pt x="736" y="153"/>
                  </a:lnTo>
                  <a:lnTo>
                    <a:pt x="736" y="0"/>
                  </a:lnTo>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3" name="Freeform 5">
              <a:extLst>
                <a:ext uri="{FF2B5EF4-FFF2-40B4-BE49-F238E27FC236}">
                  <a16:creationId xmlns:a16="http://schemas.microsoft.com/office/drawing/2014/main" id="{2901D7B0-5576-4691-ABA9-B32659914A71}"/>
                </a:ext>
              </a:extLst>
            </p:cNvPr>
            <p:cNvSpPr>
              <a:spLocks/>
            </p:cNvSpPr>
            <p:nvPr/>
          </p:nvSpPr>
          <p:spPr bwMode="auto">
            <a:xfrm>
              <a:off x="6183183" y="2300207"/>
              <a:ext cx="450116" cy="4557793"/>
            </a:xfrm>
            <a:custGeom>
              <a:avLst/>
              <a:gdLst>
                <a:gd name="T0" fmla="*/ 302 w 302"/>
                <a:gd name="T1" fmla="*/ 0 h 3058"/>
                <a:gd name="T2" fmla="*/ 302 w 302"/>
                <a:gd name="T3" fmla="*/ 3058 h 3058"/>
                <a:gd name="T4" fmla="*/ 0 w 302"/>
                <a:gd name="T5" fmla="*/ 3058 h 3058"/>
                <a:gd name="T6" fmla="*/ 0 w 302"/>
                <a:gd name="T7" fmla="*/ 301 h 3058"/>
                <a:gd name="T8" fmla="*/ 302 w 302"/>
                <a:gd name="T9" fmla="*/ 0 h 3058"/>
              </a:gdLst>
              <a:ahLst/>
              <a:cxnLst>
                <a:cxn ang="0">
                  <a:pos x="T0" y="T1"/>
                </a:cxn>
                <a:cxn ang="0">
                  <a:pos x="T2" y="T3"/>
                </a:cxn>
                <a:cxn ang="0">
                  <a:pos x="T4" y="T5"/>
                </a:cxn>
                <a:cxn ang="0">
                  <a:pos x="T6" y="T7"/>
                </a:cxn>
                <a:cxn ang="0">
                  <a:pos x="T8" y="T9"/>
                </a:cxn>
              </a:cxnLst>
              <a:rect l="0" t="0" r="r" b="b"/>
              <a:pathLst>
                <a:path w="302" h="3058">
                  <a:moveTo>
                    <a:pt x="302" y="0"/>
                  </a:moveTo>
                  <a:lnTo>
                    <a:pt x="302" y="3058"/>
                  </a:lnTo>
                  <a:lnTo>
                    <a:pt x="0" y="3058"/>
                  </a:lnTo>
                  <a:lnTo>
                    <a:pt x="0" y="301"/>
                  </a:lnTo>
                  <a:lnTo>
                    <a:pt x="302" y="0"/>
                  </a:ln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4" name="Freeform 9">
              <a:extLst>
                <a:ext uri="{FF2B5EF4-FFF2-40B4-BE49-F238E27FC236}">
                  <a16:creationId xmlns:a16="http://schemas.microsoft.com/office/drawing/2014/main" id="{E950CF6A-E9C1-4CE7-BE44-19D453464046}"/>
                </a:ext>
              </a:extLst>
            </p:cNvPr>
            <p:cNvSpPr>
              <a:spLocks/>
            </p:cNvSpPr>
            <p:nvPr/>
          </p:nvSpPr>
          <p:spPr bwMode="auto">
            <a:xfrm>
              <a:off x="6183183" y="2300207"/>
              <a:ext cx="1146156" cy="448626"/>
            </a:xfrm>
            <a:custGeom>
              <a:avLst/>
              <a:gdLst>
                <a:gd name="T0" fmla="*/ 769 w 769"/>
                <a:gd name="T1" fmla="*/ 301 h 301"/>
                <a:gd name="T2" fmla="*/ 0 w 769"/>
                <a:gd name="T3" fmla="*/ 301 h 301"/>
                <a:gd name="T4" fmla="*/ 302 w 769"/>
                <a:gd name="T5" fmla="*/ 0 h 301"/>
                <a:gd name="T6" fmla="*/ 769 w 769"/>
                <a:gd name="T7" fmla="*/ 0 h 301"/>
                <a:gd name="T8" fmla="*/ 769 w 769"/>
                <a:gd name="T9" fmla="*/ 301 h 301"/>
              </a:gdLst>
              <a:ahLst/>
              <a:cxnLst>
                <a:cxn ang="0">
                  <a:pos x="T0" y="T1"/>
                </a:cxn>
                <a:cxn ang="0">
                  <a:pos x="T2" y="T3"/>
                </a:cxn>
                <a:cxn ang="0">
                  <a:pos x="T4" y="T5"/>
                </a:cxn>
                <a:cxn ang="0">
                  <a:pos x="T6" y="T7"/>
                </a:cxn>
                <a:cxn ang="0">
                  <a:pos x="T8" y="T9"/>
                </a:cxn>
              </a:cxnLst>
              <a:rect l="0" t="0" r="r" b="b"/>
              <a:pathLst>
                <a:path w="769" h="301">
                  <a:moveTo>
                    <a:pt x="769" y="301"/>
                  </a:moveTo>
                  <a:lnTo>
                    <a:pt x="0" y="301"/>
                  </a:lnTo>
                  <a:lnTo>
                    <a:pt x="302" y="0"/>
                  </a:lnTo>
                  <a:lnTo>
                    <a:pt x="769" y="0"/>
                  </a:lnTo>
                  <a:lnTo>
                    <a:pt x="769" y="301"/>
                  </a:ln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5" name="Freeform 11">
              <a:extLst>
                <a:ext uri="{FF2B5EF4-FFF2-40B4-BE49-F238E27FC236}">
                  <a16:creationId xmlns:a16="http://schemas.microsoft.com/office/drawing/2014/main" id="{71258BB5-D23C-488E-BD24-F9B306BF9435}"/>
                </a:ext>
              </a:extLst>
            </p:cNvPr>
            <p:cNvSpPr>
              <a:spLocks/>
            </p:cNvSpPr>
            <p:nvPr/>
          </p:nvSpPr>
          <p:spPr bwMode="auto">
            <a:xfrm>
              <a:off x="7280154" y="2085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6" name="Freeform 12">
              <a:extLst>
                <a:ext uri="{FF2B5EF4-FFF2-40B4-BE49-F238E27FC236}">
                  <a16:creationId xmlns:a16="http://schemas.microsoft.com/office/drawing/2014/main" id="{28AABEDA-2D2D-4944-9AE3-F227285C0294}"/>
                </a:ext>
              </a:extLst>
            </p:cNvPr>
            <p:cNvSpPr>
              <a:spLocks/>
            </p:cNvSpPr>
            <p:nvPr/>
          </p:nvSpPr>
          <p:spPr bwMode="auto">
            <a:xfrm>
              <a:off x="7280154" y="2085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7" name="Freeform 13">
              <a:extLst>
                <a:ext uri="{FF2B5EF4-FFF2-40B4-BE49-F238E27FC236}">
                  <a16:creationId xmlns:a16="http://schemas.microsoft.com/office/drawing/2014/main" id="{39EBA8B5-1F91-4299-A98B-635401A1B99F}"/>
                </a:ext>
              </a:extLst>
            </p:cNvPr>
            <p:cNvSpPr>
              <a:spLocks/>
            </p:cNvSpPr>
            <p:nvPr/>
          </p:nvSpPr>
          <p:spPr bwMode="auto">
            <a:xfrm>
              <a:off x="7280154" y="2085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8" name="Freeform 14">
              <a:extLst>
                <a:ext uri="{FF2B5EF4-FFF2-40B4-BE49-F238E27FC236}">
                  <a16:creationId xmlns:a16="http://schemas.microsoft.com/office/drawing/2014/main" id="{960695AB-22FF-432A-B5B1-29736D52B65D}"/>
                </a:ext>
              </a:extLst>
            </p:cNvPr>
            <p:cNvSpPr>
              <a:spLocks/>
            </p:cNvSpPr>
            <p:nvPr/>
          </p:nvSpPr>
          <p:spPr bwMode="auto">
            <a:xfrm>
              <a:off x="7280154" y="2085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9" name="Freeform 42">
              <a:extLst>
                <a:ext uri="{FF2B5EF4-FFF2-40B4-BE49-F238E27FC236}">
                  <a16:creationId xmlns:a16="http://schemas.microsoft.com/office/drawing/2014/main" id="{1B47A80F-C6DE-48BE-8CEF-C4A154DEFE4F}"/>
                </a:ext>
              </a:extLst>
            </p:cNvPr>
            <p:cNvSpPr>
              <a:spLocks/>
            </p:cNvSpPr>
            <p:nvPr/>
          </p:nvSpPr>
          <p:spPr bwMode="auto">
            <a:xfrm>
              <a:off x="6731668" y="3751904"/>
              <a:ext cx="961340" cy="448626"/>
            </a:xfrm>
            <a:custGeom>
              <a:avLst/>
              <a:gdLst>
                <a:gd name="T0" fmla="*/ 645 w 645"/>
                <a:gd name="T1" fmla="*/ 0 h 301"/>
                <a:gd name="T2" fmla="*/ 302 w 645"/>
                <a:gd name="T3" fmla="*/ 0 h 301"/>
                <a:gd name="T4" fmla="*/ 0 w 645"/>
                <a:gd name="T5" fmla="*/ 301 h 301"/>
                <a:gd name="T6" fmla="*/ 645 w 645"/>
                <a:gd name="T7" fmla="*/ 301 h 301"/>
                <a:gd name="T8" fmla="*/ 645 w 645"/>
                <a:gd name="T9" fmla="*/ 153 h 301"/>
                <a:gd name="T10" fmla="*/ 645 w 645"/>
                <a:gd name="T11" fmla="*/ 0 h 301"/>
              </a:gdLst>
              <a:ahLst/>
              <a:cxnLst>
                <a:cxn ang="0">
                  <a:pos x="T0" y="T1"/>
                </a:cxn>
                <a:cxn ang="0">
                  <a:pos x="T2" y="T3"/>
                </a:cxn>
                <a:cxn ang="0">
                  <a:pos x="T4" y="T5"/>
                </a:cxn>
                <a:cxn ang="0">
                  <a:pos x="T6" y="T7"/>
                </a:cxn>
                <a:cxn ang="0">
                  <a:pos x="T8" y="T9"/>
                </a:cxn>
                <a:cxn ang="0">
                  <a:pos x="T10" y="T11"/>
                </a:cxn>
              </a:cxnLst>
              <a:rect l="0" t="0" r="r" b="b"/>
              <a:pathLst>
                <a:path w="645" h="301">
                  <a:moveTo>
                    <a:pt x="645" y="0"/>
                  </a:moveTo>
                  <a:lnTo>
                    <a:pt x="302" y="0"/>
                  </a:lnTo>
                  <a:lnTo>
                    <a:pt x="0" y="301"/>
                  </a:lnTo>
                  <a:lnTo>
                    <a:pt x="645" y="301"/>
                  </a:lnTo>
                  <a:lnTo>
                    <a:pt x="645" y="153"/>
                  </a:lnTo>
                  <a:lnTo>
                    <a:pt x="645"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0" name="Freeform 33">
              <a:extLst>
                <a:ext uri="{FF2B5EF4-FFF2-40B4-BE49-F238E27FC236}">
                  <a16:creationId xmlns:a16="http://schemas.microsoft.com/office/drawing/2014/main" id="{A7ADD6D3-5457-4CB4-8F0D-7F8C36AC0520}"/>
                </a:ext>
              </a:extLst>
            </p:cNvPr>
            <p:cNvSpPr>
              <a:spLocks/>
            </p:cNvSpPr>
            <p:nvPr/>
          </p:nvSpPr>
          <p:spPr bwMode="auto">
            <a:xfrm>
              <a:off x="6731668" y="3751904"/>
              <a:ext cx="450116" cy="3106096"/>
            </a:xfrm>
            <a:custGeom>
              <a:avLst/>
              <a:gdLst>
                <a:gd name="T0" fmla="*/ 302 w 302"/>
                <a:gd name="T1" fmla="*/ 0 h 2084"/>
                <a:gd name="T2" fmla="*/ 302 w 302"/>
                <a:gd name="T3" fmla="*/ 2084 h 2084"/>
                <a:gd name="T4" fmla="*/ 0 w 302"/>
                <a:gd name="T5" fmla="*/ 2084 h 2084"/>
                <a:gd name="T6" fmla="*/ 0 w 302"/>
                <a:gd name="T7" fmla="*/ 301 h 2084"/>
                <a:gd name="T8" fmla="*/ 302 w 302"/>
                <a:gd name="T9" fmla="*/ 0 h 2084"/>
              </a:gdLst>
              <a:ahLst/>
              <a:cxnLst>
                <a:cxn ang="0">
                  <a:pos x="T0" y="T1"/>
                </a:cxn>
                <a:cxn ang="0">
                  <a:pos x="T2" y="T3"/>
                </a:cxn>
                <a:cxn ang="0">
                  <a:pos x="T4" y="T5"/>
                </a:cxn>
                <a:cxn ang="0">
                  <a:pos x="T6" y="T7"/>
                </a:cxn>
                <a:cxn ang="0">
                  <a:pos x="T8" y="T9"/>
                </a:cxn>
              </a:cxnLst>
              <a:rect l="0" t="0" r="r" b="b"/>
              <a:pathLst>
                <a:path w="302" h="2084">
                  <a:moveTo>
                    <a:pt x="302" y="0"/>
                  </a:moveTo>
                  <a:lnTo>
                    <a:pt x="302" y="2084"/>
                  </a:lnTo>
                  <a:lnTo>
                    <a:pt x="0" y="2084"/>
                  </a:lnTo>
                  <a:lnTo>
                    <a:pt x="0" y="301"/>
                  </a:lnTo>
                  <a:lnTo>
                    <a:pt x="302"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1" name="Freeform 37">
              <a:extLst>
                <a:ext uri="{FF2B5EF4-FFF2-40B4-BE49-F238E27FC236}">
                  <a16:creationId xmlns:a16="http://schemas.microsoft.com/office/drawing/2014/main" id="{C7B7C244-474B-4D62-9200-9E767F34C5B2}"/>
                </a:ext>
              </a:extLst>
            </p:cNvPr>
            <p:cNvSpPr>
              <a:spLocks/>
            </p:cNvSpPr>
            <p:nvPr/>
          </p:nvSpPr>
          <p:spPr bwMode="auto">
            <a:xfrm>
              <a:off x="6731668" y="3751904"/>
              <a:ext cx="1010524" cy="448626"/>
            </a:xfrm>
            <a:custGeom>
              <a:avLst/>
              <a:gdLst>
                <a:gd name="T0" fmla="*/ 678 w 678"/>
                <a:gd name="T1" fmla="*/ 301 h 301"/>
                <a:gd name="T2" fmla="*/ 0 w 678"/>
                <a:gd name="T3" fmla="*/ 301 h 301"/>
                <a:gd name="T4" fmla="*/ 302 w 678"/>
                <a:gd name="T5" fmla="*/ 0 h 301"/>
                <a:gd name="T6" fmla="*/ 678 w 678"/>
                <a:gd name="T7" fmla="*/ 0 h 301"/>
                <a:gd name="T8" fmla="*/ 678 w 678"/>
                <a:gd name="T9" fmla="*/ 301 h 301"/>
              </a:gdLst>
              <a:ahLst/>
              <a:cxnLst>
                <a:cxn ang="0">
                  <a:pos x="T0" y="T1"/>
                </a:cxn>
                <a:cxn ang="0">
                  <a:pos x="T2" y="T3"/>
                </a:cxn>
                <a:cxn ang="0">
                  <a:pos x="T4" y="T5"/>
                </a:cxn>
                <a:cxn ang="0">
                  <a:pos x="T6" y="T7"/>
                </a:cxn>
                <a:cxn ang="0">
                  <a:pos x="T8" y="T9"/>
                </a:cxn>
              </a:cxnLst>
              <a:rect l="0" t="0" r="r" b="b"/>
              <a:pathLst>
                <a:path w="678" h="301">
                  <a:moveTo>
                    <a:pt x="678" y="301"/>
                  </a:moveTo>
                  <a:lnTo>
                    <a:pt x="0" y="301"/>
                  </a:lnTo>
                  <a:lnTo>
                    <a:pt x="302" y="0"/>
                  </a:lnTo>
                  <a:lnTo>
                    <a:pt x="678" y="0"/>
                  </a:lnTo>
                  <a:lnTo>
                    <a:pt x="678" y="301"/>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2" name="Freeform 39">
              <a:extLst>
                <a:ext uri="{FF2B5EF4-FFF2-40B4-BE49-F238E27FC236}">
                  <a16:creationId xmlns:a16="http://schemas.microsoft.com/office/drawing/2014/main" id="{66D2043A-D77F-4BE0-AC53-6E6446594405}"/>
                </a:ext>
              </a:extLst>
            </p:cNvPr>
            <p:cNvSpPr>
              <a:spLocks/>
            </p:cNvSpPr>
            <p:nvPr/>
          </p:nvSpPr>
          <p:spPr bwMode="auto">
            <a:xfrm>
              <a:off x="7693008" y="3537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3" name="Freeform 40">
              <a:extLst>
                <a:ext uri="{FF2B5EF4-FFF2-40B4-BE49-F238E27FC236}">
                  <a16:creationId xmlns:a16="http://schemas.microsoft.com/office/drawing/2014/main" id="{E295DEE0-B631-4A4B-8BF6-F406A01E05FA}"/>
                </a:ext>
              </a:extLst>
            </p:cNvPr>
            <p:cNvSpPr>
              <a:spLocks/>
            </p:cNvSpPr>
            <p:nvPr/>
          </p:nvSpPr>
          <p:spPr bwMode="auto">
            <a:xfrm>
              <a:off x="7693008" y="3537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grpSp>
      <p:sp>
        <p:nvSpPr>
          <p:cNvPr id="105" name="Shape 826">
            <a:extLst>
              <a:ext uri="{FF2B5EF4-FFF2-40B4-BE49-F238E27FC236}">
                <a16:creationId xmlns:a16="http://schemas.microsoft.com/office/drawing/2014/main" id="{4DFCA312-8F8C-4011-8105-BC4356476AEE}"/>
              </a:ext>
            </a:extLst>
          </p:cNvPr>
          <p:cNvSpPr/>
          <p:nvPr/>
        </p:nvSpPr>
        <p:spPr>
          <a:xfrm flipH="1">
            <a:off x="4272393" y="1801525"/>
            <a:ext cx="819089" cy="819089"/>
          </a:xfrm>
          <a:prstGeom prst="diamond">
            <a:avLst/>
          </a:prstGeom>
          <a:solidFill>
            <a:srgbClr val="595959"/>
          </a:solidFill>
          <a:ln w="12700">
            <a:no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3000" b="1" i="0" u="none" strike="noStrike" kern="0" cap="none" spc="0" normalizeH="0" baseline="0" noProof="0" dirty="0">
                <a:ln>
                  <a:noFill/>
                </a:ln>
                <a:solidFill>
                  <a:schemeClr val="bg1"/>
                </a:solidFill>
                <a:effectLst/>
                <a:uLnTx/>
                <a:uFillTx/>
              </a:rPr>
              <a:t>1</a:t>
            </a:r>
            <a:endParaRPr kumimoji="0" sz="3000" b="1" i="0" u="none" strike="noStrike" kern="0" cap="none" spc="0" normalizeH="0" baseline="0" noProof="0" dirty="0">
              <a:ln>
                <a:noFill/>
              </a:ln>
              <a:solidFill>
                <a:schemeClr val="bg1"/>
              </a:solidFill>
              <a:effectLst/>
              <a:uLnTx/>
              <a:uFillTx/>
            </a:endParaRPr>
          </a:p>
        </p:txBody>
      </p:sp>
      <p:sp>
        <p:nvSpPr>
          <p:cNvPr id="106" name="Shape 196">
            <a:extLst>
              <a:ext uri="{FF2B5EF4-FFF2-40B4-BE49-F238E27FC236}">
                <a16:creationId xmlns:a16="http://schemas.microsoft.com/office/drawing/2014/main" id="{5DE5F808-7D8A-4DBA-9E34-1641C7AF02A5}"/>
              </a:ext>
            </a:extLst>
          </p:cNvPr>
          <p:cNvSpPr/>
          <p:nvPr/>
        </p:nvSpPr>
        <p:spPr>
          <a:xfrm>
            <a:off x="5214069" y="1865883"/>
            <a:ext cx="2445103" cy="663833"/>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Fintech Regulations</a:t>
            </a:r>
          </a:p>
        </p:txBody>
      </p:sp>
      <p:sp>
        <p:nvSpPr>
          <p:cNvPr id="108" name="Shape 196">
            <a:extLst>
              <a:ext uri="{FF2B5EF4-FFF2-40B4-BE49-F238E27FC236}">
                <a16:creationId xmlns:a16="http://schemas.microsoft.com/office/drawing/2014/main" id="{AFE2B90C-A199-4260-BC86-BF45846F729B}"/>
              </a:ext>
            </a:extLst>
          </p:cNvPr>
          <p:cNvSpPr/>
          <p:nvPr/>
        </p:nvSpPr>
        <p:spPr>
          <a:xfrm>
            <a:off x="8875002" y="1898592"/>
            <a:ext cx="2538380" cy="631124"/>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Ethical use of Personal Data</a:t>
            </a:r>
          </a:p>
        </p:txBody>
      </p:sp>
      <p:sp>
        <p:nvSpPr>
          <p:cNvPr id="109" name="Shape 196">
            <a:extLst>
              <a:ext uri="{FF2B5EF4-FFF2-40B4-BE49-F238E27FC236}">
                <a16:creationId xmlns:a16="http://schemas.microsoft.com/office/drawing/2014/main" id="{B33461A5-F5AA-4F0C-BAC8-7128995A51DA}"/>
              </a:ext>
            </a:extLst>
          </p:cNvPr>
          <p:cNvSpPr/>
          <p:nvPr/>
        </p:nvSpPr>
        <p:spPr>
          <a:xfrm>
            <a:off x="5294537" y="3769219"/>
            <a:ext cx="2244183" cy="271286"/>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r>
              <a:rPr lang="en-IN" sz="2000" dirty="0">
                <a:ln w="0"/>
                <a:solidFill>
                  <a:schemeClr val="tx1"/>
                </a:solidFill>
                <a:effectLst>
                  <a:outerShdw blurRad="38100" dist="19050" dir="2700000" algn="tl" rotWithShape="0">
                    <a:schemeClr val="dk1">
                      <a:alpha val="40000"/>
                    </a:schemeClr>
                  </a:outerShdw>
                </a:effectLst>
              </a:rPr>
              <a:t>Open Banking</a:t>
            </a:r>
          </a:p>
        </p:txBody>
      </p:sp>
      <p:sp>
        <p:nvSpPr>
          <p:cNvPr id="110" name="Shape 826">
            <a:extLst>
              <a:ext uri="{FF2B5EF4-FFF2-40B4-BE49-F238E27FC236}">
                <a16:creationId xmlns:a16="http://schemas.microsoft.com/office/drawing/2014/main" id="{C5857BB2-3176-4BBF-B0BD-BBF4B29CAD4A}"/>
              </a:ext>
            </a:extLst>
          </p:cNvPr>
          <p:cNvSpPr/>
          <p:nvPr/>
        </p:nvSpPr>
        <p:spPr>
          <a:xfrm flipH="1">
            <a:off x="4243002" y="3468651"/>
            <a:ext cx="819089" cy="819089"/>
          </a:xfrm>
          <a:prstGeom prst="diamond">
            <a:avLst/>
          </a:prstGeom>
          <a:solidFill>
            <a:schemeClr val="tx1">
              <a:lumMod val="65000"/>
              <a:lumOff val="35000"/>
            </a:schemeClr>
          </a:solidFill>
          <a:ln w="12700">
            <a:solidFill>
              <a:schemeClr val="tx1">
                <a:lumMod val="50000"/>
                <a:lumOff val="50000"/>
              </a:schemeClr>
            </a:solid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3000" kern="0" dirty="0">
                <a:solidFill>
                  <a:schemeClr val="bg1"/>
                </a:solidFill>
              </a:rPr>
              <a:t>3</a:t>
            </a:r>
            <a:endParaRPr kumimoji="0" sz="3000" b="0" i="0" u="none" strike="noStrike" kern="0" cap="none" spc="0" normalizeH="0" baseline="0" noProof="0" dirty="0">
              <a:ln>
                <a:noFill/>
              </a:ln>
              <a:solidFill>
                <a:schemeClr val="bg1"/>
              </a:solidFill>
              <a:effectLst/>
              <a:uLnTx/>
              <a:uFillTx/>
            </a:endParaRPr>
          </a:p>
        </p:txBody>
      </p:sp>
      <p:sp>
        <p:nvSpPr>
          <p:cNvPr id="111" name="Shape 826">
            <a:extLst>
              <a:ext uri="{FF2B5EF4-FFF2-40B4-BE49-F238E27FC236}">
                <a16:creationId xmlns:a16="http://schemas.microsoft.com/office/drawing/2014/main" id="{3834F685-D88F-4779-9189-FB1688F8C3AA}"/>
              </a:ext>
            </a:extLst>
          </p:cNvPr>
          <p:cNvSpPr/>
          <p:nvPr/>
        </p:nvSpPr>
        <p:spPr>
          <a:xfrm flipH="1">
            <a:off x="7755682" y="1796844"/>
            <a:ext cx="819089" cy="819089"/>
          </a:xfrm>
          <a:prstGeom prst="diamond">
            <a:avLst/>
          </a:prstGeom>
          <a:solidFill>
            <a:schemeClr val="tx1">
              <a:lumMod val="65000"/>
              <a:lumOff val="35000"/>
            </a:schemeClr>
          </a:solidFill>
          <a:ln w="12700">
            <a:no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3000" kern="0" dirty="0">
                <a:solidFill>
                  <a:schemeClr val="bg1"/>
                </a:solidFill>
              </a:rPr>
              <a:t>2</a:t>
            </a:r>
            <a:endParaRPr kumimoji="0" sz="3000" b="0" i="0" u="none" strike="noStrike" kern="0" cap="none" spc="0" normalizeH="0" baseline="0" noProof="0" dirty="0">
              <a:ln>
                <a:noFill/>
              </a:ln>
              <a:solidFill>
                <a:schemeClr val="bg1"/>
              </a:solidFill>
              <a:effectLst/>
              <a:uLnTx/>
              <a:uFillTx/>
            </a:endParaRPr>
          </a:p>
        </p:txBody>
      </p:sp>
      <p:sp>
        <p:nvSpPr>
          <p:cNvPr id="112" name="Shape 826">
            <a:extLst>
              <a:ext uri="{FF2B5EF4-FFF2-40B4-BE49-F238E27FC236}">
                <a16:creationId xmlns:a16="http://schemas.microsoft.com/office/drawing/2014/main" id="{560B00D4-1120-4867-BF82-8C9644346794}"/>
              </a:ext>
            </a:extLst>
          </p:cNvPr>
          <p:cNvSpPr/>
          <p:nvPr/>
        </p:nvSpPr>
        <p:spPr>
          <a:xfrm flipH="1">
            <a:off x="7739640" y="3507681"/>
            <a:ext cx="819089" cy="819089"/>
          </a:xfrm>
          <a:prstGeom prst="diamond">
            <a:avLst/>
          </a:prstGeom>
          <a:solidFill>
            <a:srgbClr val="FFC000"/>
          </a:solidFill>
          <a:ln w="12700">
            <a:no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solidFill>
                    <a:sysClr val="windowText" lastClr="000000"/>
                  </a:solidFill>
                </a:ln>
                <a:effectLst/>
                <a:uLnTx/>
                <a:uFillTx/>
              </a:rPr>
              <a:t>4</a:t>
            </a:r>
            <a:endParaRPr kumimoji="0" sz="3000" b="0" i="0" u="none" strike="noStrike" kern="0" cap="none" spc="0" normalizeH="0" baseline="0" noProof="0" dirty="0">
              <a:ln>
                <a:solidFill>
                  <a:sysClr val="windowText" lastClr="000000"/>
                </a:solidFill>
              </a:ln>
              <a:effectLst/>
              <a:uLnTx/>
              <a:uFillTx/>
            </a:endParaRPr>
          </a:p>
        </p:txBody>
      </p:sp>
      <p:sp>
        <p:nvSpPr>
          <p:cNvPr id="42" name="Shape 196">
            <a:extLst>
              <a:ext uri="{FF2B5EF4-FFF2-40B4-BE49-F238E27FC236}">
                <a16:creationId xmlns:a16="http://schemas.microsoft.com/office/drawing/2014/main" id="{DCCA7ED9-7A92-AA40-A3DB-BFBE991601B6}"/>
              </a:ext>
            </a:extLst>
          </p:cNvPr>
          <p:cNvSpPr/>
          <p:nvPr/>
        </p:nvSpPr>
        <p:spPr>
          <a:xfrm>
            <a:off x="8875002" y="3405273"/>
            <a:ext cx="2538380" cy="1096734"/>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Use of Cryptocurrencies in Illegal Activities </a:t>
            </a:r>
          </a:p>
        </p:txBody>
      </p:sp>
    </p:spTree>
    <p:extLst>
      <p:ext uri="{BB962C8B-B14F-4D97-AF65-F5344CB8AC3E}">
        <p14:creationId xmlns:p14="http://schemas.microsoft.com/office/powerpoint/2010/main" val="2453108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67D823B8-3C24-436F-980D-9D19DC722F6E}"/>
              </a:ext>
            </a:extLst>
          </p:cNvPr>
          <p:cNvSpPr txBox="1"/>
          <p:nvPr/>
        </p:nvSpPr>
        <p:spPr>
          <a:xfrm>
            <a:off x="6967864" y="2603870"/>
            <a:ext cx="2471108" cy="415498"/>
          </a:xfrm>
          <a:prstGeom prst="rect">
            <a:avLst/>
          </a:prstGeom>
          <a:noFill/>
        </p:spPr>
        <p:txBody>
          <a:bodyPr wrap="square" lIns="0" tIns="0" rIns="0" bIns="0" rtlCol="0">
            <a:spAutoFit/>
          </a:bodyPr>
          <a:lstStyle/>
          <a:p>
            <a:pPr>
              <a:lnSpc>
                <a:spcPct val="150000"/>
              </a:lnSpc>
            </a:pPr>
            <a:r>
              <a:rPr lang="en-US" sz="900" i="1">
                <a:solidFill>
                  <a:schemeClr val="bg1"/>
                </a:solidFill>
                <a:latin typeface="Lato Medium" panose="020F0502020204030203" pitchFamily="34" charset="0"/>
                <a:ea typeface="Lato Medium" panose="020F0502020204030203" pitchFamily="34" charset="0"/>
                <a:cs typeface="Lato Medium" panose="020F0502020204030203" pitchFamily="34" charset="0"/>
              </a:rPr>
              <a:t>New hardware makes virtual reality games smoother and more life-like as popularity skyrockets</a:t>
            </a:r>
          </a:p>
        </p:txBody>
      </p:sp>
      <p:sp>
        <p:nvSpPr>
          <p:cNvPr id="26" name="TextBox 25">
            <a:extLst>
              <a:ext uri="{FF2B5EF4-FFF2-40B4-BE49-F238E27FC236}">
                <a16:creationId xmlns:a16="http://schemas.microsoft.com/office/drawing/2014/main" id="{28B9013E-42CF-BE42-B78E-15D3ACE48F66}"/>
              </a:ext>
            </a:extLst>
          </p:cNvPr>
          <p:cNvSpPr txBox="1"/>
          <p:nvPr/>
        </p:nvSpPr>
        <p:spPr>
          <a:xfrm>
            <a:off x="2805593" y="531336"/>
            <a:ext cx="7160210" cy="738664"/>
          </a:xfrm>
          <a:prstGeom prst="rect">
            <a:avLst/>
          </a:prstGeom>
          <a:noFill/>
        </p:spPr>
        <p:txBody>
          <a:bodyPr wrap="square" rtlCol="0">
            <a:spAutoFit/>
          </a:bodyPr>
          <a:lstStyle/>
          <a:p>
            <a:pPr algn="ctr"/>
            <a:r>
              <a:rPr lang="it-IT" sz="4200" b="1" dirty="0" err="1">
                <a:solidFill>
                  <a:srgbClr val="FDB813"/>
                </a:solidFill>
              </a:rPr>
              <a:t>Anonymity</a:t>
            </a:r>
            <a:r>
              <a:rPr lang="it-IT" sz="4200" b="1" dirty="0">
                <a:solidFill>
                  <a:srgbClr val="FDB813"/>
                </a:solidFill>
              </a:rPr>
              <a:t> </a:t>
            </a:r>
            <a:r>
              <a:rPr lang="it-IT" sz="4200" b="1" dirty="0" err="1">
                <a:solidFill>
                  <a:srgbClr val="FDB813"/>
                </a:solidFill>
              </a:rPr>
              <a:t>factor</a:t>
            </a:r>
            <a:r>
              <a:rPr lang="it-IT" sz="4200" b="1" dirty="0">
                <a:solidFill>
                  <a:srgbClr val="FDB813"/>
                </a:solidFill>
              </a:rPr>
              <a:t> </a:t>
            </a:r>
            <a:endParaRPr lang="en-US" sz="4200" b="1" dirty="0">
              <a:solidFill>
                <a:srgbClr val="FDB813"/>
              </a:solidFill>
            </a:endParaRPr>
          </a:p>
        </p:txBody>
      </p:sp>
      <p:sp>
        <p:nvSpPr>
          <p:cNvPr id="27" name="Oval Callout 26">
            <a:extLst>
              <a:ext uri="{FF2B5EF4-FFF2-40B4-BE49-F238E27FC236}">
                <a16:creationId xmlns:a16="http://schemas.microsoft.com/office/drawing/2014/main" id="{D804C215-02A0-C04C-8148-88BB554A3A4C}"/>
              </a:ext>
            </a:extLst>
          </p:cNvPr>
          <p:cNvSpPr/>
          <p:nvPr/>
        </p:nvSpPr>
        <p:spPr>
          <a:xfrm>
            <a:off x="6581553" y="1498904"/>
            <a:ext cx="4901107" cy="3440698"/>
          </a:xfrm>
          <a:prstGeom prst="wedgeEllipseCallout">
            <a:avLst/>
          </a:prstGeom>
          <a:solidFill>
            <a:srgbClr val="FFEFD1"/>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en-GB" b="1" i="1" dirty="0">
                <a:solidFill>
                  <a:schemeClr val="tx1"/>
                </a:solidFill>
              </a:rPr>
              <a:t>"Nations make currencies, but they like to have central banks controlling them. They like to know who has it, where it is going and why it is going there.” </a:t>
            </a:r>
          </a:p>
          <a:p>
            <a:pPr algn="r">
              <a:lnSpc>
                <a:spcPct val="150000"/>
              </a:lnSpc>
            </a:pPr>
            <a:r>
              <a:rPr lang="en-GB" sz="1200" b="1" dirty="0">
                <a:solidFill>
                  <a:schemeClr val="tx1"/>
                </a:solidFill>
              </a:rPr>
              <a:t>(Jamie </a:t>
            </a:r>
            <a:r>
              <a:rPr lang="en-GB" sz="1200" b="1" dirty="0" err="1">
                <a:solidFill>
                  <a:schemeClr val="tx1"/>
                </a:solidFill>
              </a:rPr>
              <a:t>Dimon</a:t>
            </a:r>
            <a:r>
              <a:rPr lang="en-GB" sz="1200" b="1" dirty="0">
                <a:solidFill>
                  <a:schemeClr val="tx1"/>
                </a:solidFill>
              </a:rPr>
              <a:t>, CEO of JPMorgan Chase bank</a:t>
            </a:r>
            <a:r>
              <a:rPr lang="en-GB" sz="1200" dirty="0">
                <a:ln w="0">
                  <a:solidFill>
                    <a:sysClr val="windowText" lastClr="000000"/>
                  </a:solidFill>
                </a:ln>
                <a:solidFill>
                  <a:schemeClr val="tx1"/>
                </a:solidFill>
                <a:effectLst>
                  <a:outerShdw blurRad="38100" dist="25400" dir="5400000" algn="ctr" rotWithShape="0">
                    <a:srgbClr val="6E747A">
                      <a:alpha val="43000"/>
                    </a:srgbClr>
                  </a:outerShdw>
                </a:effectLst>
              </a:rPr>
              <a:t>)</a:t>
            </a:r>
            <a:endParaRPr lang="en-GB" sz="1200" dirty="0">
              <a:ln w="0">
                <a:solidFill>
                  <a:sysClr val="windowText" lastClr="000000"/>
                </a:solidFill>
              </a:ln>
              <a:solidFill>
                <a:schemeClr val="tx1"/>
              </a:solidFill>
              <a:effectLst>
                <a:outerShdw blurRad="38100" dist="25400" dir="5400000" algn="ctr" rotWithShape="0">
                  <a:srgbClr val="6E747A">
                    <a:alpha val="43000"/>
                  </a:srgbClr>
                </a:outerShdw>
              </a:effectLst>
              <a:latin typeface="Lato Medium" panose="020F0502020204030203" pitchFamily="34" charset="0"/>
              <a:ea typeface="Lato Medium" panose="020F0502020204030203" pitchFamily="34" charset="0"/>
              <a:cs typeface="Lato Medium" panose="020F0502020204030203" pitchFamily="34" charset="0"/>
            </a:endParaRPr>
          </a:p>
        </p:txBody>
      </p:sp>
      <p:graphicFrame>
        <p:nvGraphicFramePr>
          <p:cNvPr id="4" name="Diagram 3">
            <a:extLst>
              <a:ext uri="{FF2B5EF4-FFF2-40B4-BE49-F238E27FC236}">
                <a16:creationId xmlns:a16="http://schemas.microsoft.com/office/drawing/2014/main" id="{007739F8-6455-414C-9A7E-1B19B9DE506A}"/>
              </a:ext>
            </a:extLst>
          </p:cNvPr>
          <p:cNvGraphicFramePr/>
          <p:nvPr>
            <p:extLst>
              <p:ext uri="{D42A27DB-BD31-4B8C-83A1-F6EECF244321}">
                <p14:modId xmlns:p14="http://schemas.microsoft.com/office/powerpoint/2010/main" val="386583702"/>
              </p:ext>
            </p:extLst>
          </p:nvPr>
        </p:nvGraphicFramePr>
        <p:xfrm>
          <a:off x="-47848" y="1498904"/>
          <a:ext cx="6629401" cy="4871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508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strVal val="#ppt_w*0.70"/>
                                          </p:val>
                                        </p:tav>
                                        <p:tav tm="100000">
                                          <p:val>
                                            <p:strVal val="#ppt_w"/>
                                          </p:val>
                                        </p:tav>
                                      </p:tavLst>
                                    </p:anim>
                                    <p:anim calcmode="lin" valueType="num">
                                      <p:cBhvr>
                                        <p:cTn id="8" dur="2000" fill="hold"/>
                                        <p:tgtEl>
                                          <p:spTgt spid="4"/>
                                        </p:tgtEl>
                                        <p:attrNameLst>
                                          <p:attrName>ppt_h</p:attrName>
                                        </p:attrNameLst>
                                      </p:cBhvr>
                                      <p:tavLst>
                                        <p:tav tm="0">
                                          <p:val>
                                            <p:strVal val="#ppt_h"/>
                                          </p:val>
                                        </p:tav>
                                        <p:tav tm="100000">
                                          <p:val>
                                            <p:strVal val="#ppt_h"/>
                                          </p:val>
                                        </p:tav>
                                      </p:tavLst>
                                    </p:anim>
                                    <p:animEffect transition="in" filter="fade">
                                      <p:cBhvr>
                                        <p:cTn id="9" dur="2000"/>
                                        <p:tgtEl>
                                          <p:spTgt spid="4"/>
                                        </p:tgtEl>
                                      </p:cBhvr>
                                    </p:animEffect>
                                  </p:childTnLst>
                                </p:cTn>
                              </p:par>
                            </p:childTnLst>
                          </p:cTn>
                        </p:par>
                        <p:par>
                          <p:cTn id="10" fill="hold">
                            <p:stCondLst>
                              <p:cond delay="2000"/>
                            </p:stCondLst>
                            <p:childTnLst>
                              <p:par>
                                <p:cTn id="11" presetID="37"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000"/>
                                        <p:tgtEl>
                                          <p:spTgt spid="27"/>
                                        </p:tgtEl>
                                      </p:cBhvr>
                                    </p:animEffect>
                                    <p:anim calcmode="lin" valueType="num">
                                      <p:cBhvr>
                                        <p:cTn id="14" dur="2000" fill="hold"/>
                                        <p:tgtEl>
                                          <p:spTgt spid="27"/>
                                        </p:tgtEl>
                                        <p:attrNameLst>
                                          <p:attrName>ppt_x</p:attrName>
                                        </p:attrNameLst>
                                      </p:cBhvr>
                                      <p:tavLst>
                                        <p:tav tm="0">
                                          <p:val>
                                            <p:strVal val="#ppt_x"/>
                                          </p:val>
                                        </p:tav>
                                        <p:tav tm="100000">
                                          <p:val>
                                            <p:strVal val="#ppt_x"/>
                                          </p:val>
                                        </p:tav>
                                      </p:tavLst>
                                    </p:anim>
                                    <p:anim calcmode="lin" valueType="num">
                                      <p:cBhvr>
                                        <p:cTn id="15" dur="1800" decel="100000" fill="hold"/>
                                        <p:tgtEl>
                                          <p:spTgt spid="27"/>
                                        </p:tgtEl>
                                        <p:attrNameLst>
                                          <p:attrName>ppt_y</p:attrName>
                                        </p:attrNameLst>
                                      </p:cBhvr>
                                      <p:tavLst>
                                        <p:tav tm="0">
                                          <p:val>
                                            <p:strVal val="#ppt_y+1"/>
                                          </p:val>
                                        </p:tav>
                                        <p:tav tm="100000">
                                          <p:val>
                                            <p:strVal val="#ppt_y-.03"/>
                                          </p:val>
                                        </p:tav>
                                      </p:tavLst>
                                    </p:anim>
                                    <p:anim calcmode="lin" valueType="num">
                                      <p:cBhvr>
                                        <p:cTn id="16" dur="200" accel="100000" fill="hold">
                                          <p:stCondLst>
                                            <p:cond delay="18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Graphic spid="4" grpId="1">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DD82FC9-121A-45E4-B19E-65EC9E61D5B4}"/>
              </a:ext>
            </a:extLst>
          </p:cNvPr>
          <p:cNvSpPr txBox="1"/>
          <p:nvPr/>
        </p:nvSpPr>
        <p:spPr>
          <a:xfrm>
            <a:off x="1029717" y="411678"/>
            <a:ext cx="10058400" cy="738664"/>
          </a:xfrm>
          <a:prstGeom prst="rect">
            <a:avLst/>
          </a:prstGeom>
          <a:noFill/>
        </p:spPr>
        <p:txBody>
          <a:bodyPr wrap="square" rtlCol="0">
            <a:spAutoFit/>
          </a:bodyPr>
          <a:lstStyle>
            <a:defPPr>
              <a:defRPr lang="en-US"/>
            </a:defPPr>
            <a:lvl1pPr algn="ctr">
              <a:defRPr sz="4000" b="1">
                <a:solidFill>
                  <a:srgbClr val="FDB813"/>
                </a:solidFill>
              </a:defRPr>
            </a:lvl1pPr>
          </a:lstStyle>
          <a:p>
            <a:r>
              <a:rPr lang="it-IT" sz="4200" dirty="0" err="1"/>
              <a:t>Silk</a:t>
            </a:r>
            <a:r>
              <a:rPr lang="it-IT" sz="4200" dirty="0"/>
              <a:t> Road </a:t>
            </a:r>
            <a:endParaRPr lang="en-US" sz="4200" dirty="0"/>
          </a:p>
        </p:txBody>
      </p:sp>
      <p:grpSp>
        <p:nvGrpSpPr>
          <p:cNvPr id="4" name="Group 3">
            <a:extLst>
              <a:ext uri="{FF2B5EF4-FFF2-40B4-BE49-F238E27FC236}">
                <a16:creationId xmlns:a16="http://schemas.microsoft.com/office/drawing/2014/main" id="{EDDC95B8-49FE-40BE-8674-659F999BE982}"/>
              </a:ext>
            </a:extLst>
          </p:cNvPr>
          <p:cNvGrpSpPr/>
          <p:nvPr/>
        </p:nvGrpSpPr>
        <p:grpSpPr>
          <a:xfrm>
            <a:off x="1724364" y="1242256"/>
            <a:ext cx="3721394" cy="4550733"/>
            <a:chOff x="1126568" y="1674786"/>
            <a:chExt cx="2548400" cy="5450269"/>
          </a:xfrm>
          <a:effectLst>
            <a:outerShdw blurRad="50800" dist="38100" dir="8100000" algn="tr" rotWithShape="0">
              <a:prstClr val="black">
                <a:alpha val="40000"/>
              </a:prstClr>
            </a:outerShdw>
          </a:effectLst>
        </p:grpSpPr>
        <p:sp>
          <p:nvSpPr>
            <p:cNvPr id="3" name="Rectangle 2">
              <a:extLst>
                <a:ext uri="{FF2B5EF4-FFF2-40B4-BE49-F238E27FC236}">
                  <a16:creationId xmlns:a16="http://schemas.microsoft.com/office/drawing/2014/main" id="{D14AB58A-D62F-4877-BF22-E8B74418707C}"/>
                </a:ext>
              </a:extLst>
            </p:cNvPr>
            <p:cNvSpPr/>
            <p:nvPr/>
          </p:nvSpPr>
          <p:spPr>
            <a:xfrm>
              <a:off x="1126568" y="3225626"/>
              <a:ext cx="2548399" cy="3899429"/>
            </a:xfrm>
            <a:prstGeom prst="rect">
              <a:avLst/>
            </a:prstGeom>
            <a:solidFill>
              <a:srgbClr val="FFC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GB" dirty="0">
                <a:solidFill>
                  <a:schemeClr val="tx1">
                    <a:lumMod val="75000"/>
                    <a:lumOff val="25000"/>
                  </a:schemeClr>
                </a:solidFill>
              </a:endParaRPr>
            </a:p>
            <a:p>
              <a:pPr algn="ctr">
                <a:lnSpc>
                  <a:spcPct val="150000"/>
                </a:lnSpc>
              </a:pPr>
              <a:r>
                <a:rPr lang="en-GB" dirty="0">
                  <a:solidFill>
                    <a:schemeClr val="tx1">
                      <a:lumMod val="75000"/>
                      <a:lumOff val="25000"/>
                    </a:schemeClr>
                  </a:solidFill>
                </a:rPr>
                <a:t>Anonymity ensured to drug dealers by the use of Tor.</a:t>
              </a:r>
            </a:p>
            <a:p>
              <a:pPr>
                <a:lnSpc>
                  <a:spcPct val="150000"/>
                </a:lnSpc>
              </a:pPr>
              <a:endParaRPr lang="en-GB" dirty="0">
                <a:solidFill>
                  <a:schemeClr val="tx1">
                    <a:lumMod val="75000"/>
                    <a:lumOff val="25000"/>
                  </a:schemeClr>
                </a:solidFill>
              </a:endParaRPr>
            </a:p>
          </p:txBody>
        </p:sp>
        <p:sp>
          <p:nvSpPr>
            <p:cNvPr id="44" name="Right Triangle 43">
              <a:extLst>
                <a:ext uri="{FF2B5EF4-FFF2-40B4-BE49-F238E27FC236}">
                  <a16:creationId xmlns:a16="http://schemas.microsoft.com/office/drawing/2014/main" id="{52ED9A21-0943-4575-8F99-662932CE409E}"/>
                </a:ext>
              </a:extLst>
            </p:cNvPr>
            <p:cNvSpPr/>
            <p:nvPr/>
          </p:nvSpPr>
          <p:spPr>
            <a:xfrm>
              <a:off x="1126569" y="1674786"/>
              <a:ext cx="2548399" cy="1559855"/>
            </a:xfrm>
            <a:prstGeom prst="rtTriangle">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it-IT" sz="2400" b="1" dirty="0" err="1">
                  <a:solidFill>
                    <a:schemeClr val="tx1"/>
                  </a:solidFill>
                </a:rPr>
                <a:t>Illegal</a:t>
              </a:r>
              <a:r>
                <a:rPr lang="it-IT" sz="2400" b="1" dirty="0">
                  <a:solidFill>
                    <a:schemeClr val="tx1"/>
                  </a:solidFill>
                </a:rPr>
                <a:t> </a:t>
              </a:r>
              <a:r>
                <a:rPr lang="it-IT" sz="2400" b="1" dirty="0" err="1">
                  <a:solidFill>
                    <a:schemeClr val="tx1"/>
                  </a:solidFill>
                </a:rPr>
                <a:t>marketplace</a:t>
              </a:r>
              <a:endParaRPr lang="it-IT" sz="2400" b="1" dirty="0">
                <a:solidFill>
                  <a:schemeClr val="tx1"/>
                </a:solidFill>
              </a:endParaRPr>
            </a:p>
            <a:p>
              <a:endParaRPr lang="en-US" sz="2400" dirty="0"/>
            </a:p>
          </p:txBody>
        </p:sp>
      </p:grpSp>
      <p:grpSp>
        <p:nvGrpSpPr>
          <p:cNvPr id="48" name="Group 47">
            <a:extLst>
              <a:ext uri="{FF2B5EF4-FFF2-40B4-BE49-F238E27FC236}">
                <a16:creationId xmlns:a16="http://schemas.microsoft.com/office/drawing/2014/main" id="{EC7196CD-C601-49A9-BE3D-46A12161C021}"/>
              </a:ext>
            </a:extLst>
          </p:cNvPr>
          <p:cNvGrpSpPr/>
          <p:nvPr/>
        </p:nvGrpSpPr>
        <p:grpSpPr>
          <a:xfrm>
            <a:off x="6796094" y="1231622"/>
            <a:ext cx="3695523" cy="4550734"/>
            <a:chOff x="1041456" y="2099591"/>
            <a:chExt cx="2465203" cy="5410558"/>
          </a:xfrm>
          <a:solidFill>
            <a:schemeClr val="bg1">
              <a:lumMod val="95000"/>
            </a:schemeClr>
          </a:solidFill>
          <a:effectLst>
            <a:outerShdw blurRad="50800" dist="38100" dir="8100000" algn="tr" rotWithShape="0">
              <a:prstClr val="black">
                <a:alpha val="40000"/>
              </a:prstClr>
            </a:outerShdw>
          </a:effectLst>
        </p:grpSpPr>
        <p:sp>
          <p:nvSpPr>
            <p:cNvPr id="49" name="Rectangle 48">
              <a:extLst>
                <a:ext uri="{FF2B5EF4-FFF2-40B4-BE49-F238E27FC236}">
                  <a16:creationId xmlns:a16="http://schemas.microsoft.com/office/drawing/2014/main" id="{B74866C0-F23E-448A-AD49-D00B4657812B}"/>
                </a:ext>
              </a:extLst>
            </p:cNvPr>
            <p:cNvSpPr/>
            <p:nvPr/>
          </p:nvSpPr>
          <p:spPr>
            <a:xfrm>
              <a:off x="1041456" y="3610719"/>
              <a:ext cx="2465203" cy="389943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endParaRPr>
            </a:p>
            <a:p>
              <a:pPr algn="ctr">
                <a:lnSpc>
                  <a:spcPct val="150000"/>
                </a:lnSpc>
              </a:pPr>
              <a:r>
                <a:rPr lang="en-GB"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Rapid transactions across international borders among anyone who has Internet access.</a:t>
              </a:r>
            </a:p>
          </p:txBody>
        </p:sp>
        <p:sp>
          <p:nvSpPr>
            <p:cNvPr id="50" name="Right Triangle 49">
              <a:extLst>
                <a:ext uri="{FF2B5EF4-FFF2-40B4-BE49-F238E27FC236}">
                  <a16:creationId xmlns:a16="http://schemas.microsoft.com/office/drawing/2014/main" id="{E25BE38A-6523-48B8-9CF8-C395742B740D}"/>
                </a:ext>
              </a:extLst>
            </p:cNvPr>
            <p:cNvSpPr/>
            <p:nvPr/>
          </p:nvSpPr>
          <p:spPr>
            <a:xfrm flipH="1">
              <a:off x="1041456" y="2099591"/>
              <a:ext cx="2465203" cy="1518502"/>
            </a:xfrm>
            <a:prstGeom prst="rtTriangle">
              <a:avLst/>
            </a:prstGeom>
            <a:solidFill>
              <a:srgbClr val="FFC60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endParaRPr lang="en-GB" sz="1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endParaRPr>
            </a:p>
            <a:p>
              <a:pPr algn="r"/>
              <a:r>
                <a:rPr lang="en-GB" sz="2400" b="1"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“Truly free market”</a:t>
              </a:r>
            </a:p>
            <a:p>
              <a:pPr algn="r"/>
              <a:endParaRPr lang="en-US" sz="2200" dirty="0"/>
            </a:p>
          </p:txBody>
        </p:sp>
      </p:grpSp>
      <p:cxnSp>
        <p:nvCxnSpPr>
          <p:cNvPr id="6" name="Straight Connector 5">
            <a:extLst>
              <a:ext uri="{FF2B5EF4-FFF2-40B4-BE49-F238E27FC236}">
                <a16:creationId xmlns:a16="http://schemas.microsoft.com/office/drawing/2014/main" id="{DAABA5AE-420A-4917-B087-D3BF66805FB5}"/>
              </a:ext>
            </a:extLst>
          </p:cNvPr>
          <p:cNvCxnSpPr>
            <a:cxnSpLocks/>
          </p:cNvCxnSpPr>
          <p:nvPr/>
        </p:nvCxnSpPr>
        <p:spPr>
          <a:xfrm>
            <a:off x="6058917" y="1428451"/>
            <a:ext cx="0" cy="4878564"/>
          </a:xfrm>
          <a:prstGeom prst="line">
            <a:avLst/>
          </a:prstGeom>
          <a:ln w="31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D8B2F64-6F16-1741-A026-0EED5D40328C}"/>
              </a:ext>
            </a:extLst>
          </p:cNvPr>
          <p:cNvPicPr/>
          <p:nvPr/>
        </p:nvPicPr>
        <p:blipFill>
          <a:blip r:embed="rId2"/>
          <a:stretch>
            <a:fillRect/>
          </a:stretch>
        </p:blipFill>
        <p:spPr>
          <a:xfrm>
            <a:off x="2335734" y="4028458"/>
            <a:ext cx="2498651" cy="1456660"/>
          </a:xfrm>
          <a:prstGeom prst="roundRect">
            <a:avLst>
              <a:gd name="adj" fmla="val 8594"/>
            </a:avLst>
          </a:prstGeom>
          <a:solidFill>
            <a:srgbClr val="FFFFFF">
              <a:shade val="85000"/>
            </a:srgbClr>
          </a:solidFill>
          <a:ln>
            <a:noFill/>
          </a:ln>
          <a:effectLst>
            <a:outerShdw blurRad="50800" dist="38100" dir="18900000" algn="bl" rotWithShape="0">
              <a:prstClr val="black">
                <a:alpha val="40000"/>
              </a:prstClr>
            </a:outerShdw>
            <a:reflection blurRad="12700" stA="38000" endPos="28000" dist="5000" dir="5400000" sy="-100000" algn="bl" rotWithShape="0"/>
          </a:effectLst>
        </p:spPr>
      </p:pic>
    </p:spTree>
    <p:extLst>
      <p:ext uri="{BB962C8B-B14F-4D97-AF65-F5344CB8AC3E}">
        <p14:creationId xmlns:p14="http://schemas.microsoft.com/office/powerpoint/2010/main" val="309446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96">
            <a:extLst>
              <a:ext uri="{FF2B5EF4-FFF2-40B4-BE49-F238E27FC236}">
                <a16:creationId xmlns:a16="http://schemas.microsoft.com/office/drawing/2014/main" id="{32B1AF5B-A887-4681-844A-12C7A85B0F84}"/>
              </a:ext>
            </a:extLst>
          </p:cNvPr>
          <p:cNvSpPr/>
          <p:nvPr/>
        </p:nvSpPr>
        <p:spPr>
          <a:xfrm>
            <a:off x="5383686" y="4666478"/>
            <a:ext cx="1714413" cy="228766"/>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r>
              <a:rPr sz="1313" dirty="0"/>
              <a:t>INTRODUCTION</a:t>
            </a:r>
          </a:p>
        </p:txBody>
      </p:sp>
      <p:sp>
        <p:nvSpPr>
          <p:cNvPr id="12" name="Shape 200">
            <a:extLst>
              <a:ext uri="{FF2B5EF4-FFF2-40B4-BE49-F238E27FC236}">
                <a16:creationId xmlns:a16="http://schemas.microsoft.com/office/drawing/2014/main" id="{288CAEA1-828C-4453-8CBF-5FF2DFB22295}"/>
              </a:ext>
            </a:extLst>
          </p:cNvPr>
          <p:cNvSpPr/>
          <p:nvPr/>
        </p:nvSpPr>
        <p:spPr>
          <a:xfrm>
            <a:off x="3745336" y="4647354"/>
            <a:ext cx="1714412" cy="228765"/>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r>
              <a:rPr sz="1313" dirty="0"/>
              <a:t>OUR TEAM</a:t>
            </a:r>
          </a:p>
        </p:txBody>
      </p:sp>
      <p:sp>
        <p:nvSpPr>
          <p:cNvPr id="13" name="Shape 204">
            <a:extLst>
              <a:ext uri="{FF2B5EF4-FFF2-40B4-BE49-F238E27FC236}">
                <a16:creationId xmlns:a16="http://schemas.microsoft.com/office/drawing/2014/main" id="{0117E42E-203F-42D8-B4E8-B6D13A99A79A}"/>
              </a:ext>
            </a:extLst>
          </p:cNvPr>
          <p:cNvSpPr/>
          <p:nvPr/>
        </p:nvSpPr>
        <p:spPr>
          <a:xfrm>
            <a:off x="7424460" y="4666480"/>
            <a:ext cx="1714412" cy="228765"/>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r>
              <a:rPr sz="1313"/>
              <a:t>PORTFOLIO</a:t>
            </a:r>
          </a:p>
        </p:txBody>
      </p:sp>
      <p:grpSp>
        <p:nvGrpSpPr>
          <p:cNvPr id="15" name="Group 14">
            <a:extLst>
              <a:ext uri="{FF2B5EF4-FFF2-40B4-BE49-F238E27FC236}">
                <a16:creationId xmlns:a16="http://schemas.microsoft.com/office/drawing/2014/main" id="{DE73D4F3-08DD-4FFD-BE17-54BB31E605F3}"/>
              </a:ext>
            </a:extLst>
          </p:cNvPr>
          <p:cNvGrpSpPr/>
          <p:nvPr/>
        </p:nvGrpSpPr>
        <p:grpSpPr>
          <a:xfrm>
            <a:off x="1524000" y="3370769"/>
            <a:ext cx="1172818" cy="116465"/>
            <a:chOff x="0" y="2533035"/>
            <a:chExt cx="1563757" cy="155287"/>
          </a:xfrm>
        </p:grpSpPr>
        <p:cxnSp>
          <p:nvCxnSpPr>
            <p:cNvPr id="16" name="Straight Connector 15">
              <a:extLst>
                <a:ext uri="{FF2B5EF4-FFF2-40B4-BE49-F238E27FC236}">
                  <a16:creationId xmlns:a16="http://schemas.microsoft.com/office/drawing/2014/main" id="{0BF489AC-3A91-4DFC-B1D5-5669FA9B92CD}"/>
                </a:ext>
              </a:extLst>
            </p:cNvPr>
            <p:cNvCxnSpPr>
              <a:cxnSpLocks/>
            </p:cNvCxnSpPr>
            <p:nvPr/>
          </p:nvCxnSpPr>
          <p:spPr>
            <a:xfrm>
              <a:off x="0" y="2610679"/>
              <a:ext cx="15637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F95FCD4-74CF-4BF2-96D6-C493A88FCDF1}"/>
                </a:ext>
              </a:extLst>
            </p:cNvPr>
            <p:cNvSpPr/>
            <p:nvPr/>
          </p:nvSpPr>
          <p:spPr>
            <a:xfrm>
              <a:off x="0" y="2533035"/>
              <a:ext cx="155289" cy="155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23" name="Picture 22">
            <a:extLst>
              <a:ext uri="{FF2B5EF4-FFF2-40B4-BE49-F238E27FC236}">
                <a16:creationId xmlns:a16="http://schemas.microsoft.com/office/drawing/2014/main" id="{926AAFDA-2675-CF43-9135-E96C9EEB3227}"/>
              </a:ext>
            </a:extLst>
          </p:cNvPr>
          <p:cNvPicPr/>
          <p:nvPr/>
        </p:nvPicPr>
        <p:blipFill>
          <a:blip r:embed="rId2"/>
          <a:stretch>
            <a:fillRect/>
          </a:stretch>
        </p:blipFill>
        <p:spPr>
          <a:xfrm>
            <a:off x="3024542" y="2294211"/>
            <a:ext cx="6432698" cy="35159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249060C8-AA1B-8B48-A7F5-B50902B9D27F}"/>
              </a:ext>
            </a:extLst>
          </p:cNvPr>
          <p:cNvSpPr txBox="1"/>
          <p:nvPr/>
        </p:nvSpPr>
        <p:spPr>
          <a:xfrm>
            <a:off x="2580539" y="255181"/>
            <a:ext cx="7320705" cy="738664"/>
          </a:xfrm>
          <a:prstGeom prst="rect">
            <a:avLst/>
          </a:prstGeom>
          <a:noFill/>
        </p:spPr>
        <p:txBody>
          <a:bodyPr wrap="square" rtlCol="0">
            <a:spAutoFit/>
          </a:bodyPr>
          <a:lstStyle/>
          <a:p>
            <a:pPr algn="ctr"/>
            <a:r>
              <a:rPr lang="it-IT" sz="4200" b="1" dirty="0" err="1">
                <a:solidFill>
                  <a:srgbClr val="FDB813"/>
                </a:solidFill>
              </a:rPr>
              <a:t>After</a:t>
            </a:r>
            <a:r>
              <a:rPr lang="it-IT" sz="4200" b="1" dirty="0">
                <a:solidFill>
                  <a:srgbClr val="FDB813"/>
                </a:solidFill>
              </a:rPr>
              <a:t> the </a:t>
            </a:r>
            <a:r>
              <a:rPr lang="it-IT" sz="4200" b="1" dirty="0" err="1">
                <a:solidFill>
                  <a:srgbClr val="FDB813"/>
                </a:solidFill>
              </a:rPr>
              <a:t>Silk</a:t>
            </a:r>
            <a:r>
              <a:rPr lang="it-IT" sz="4200" b="1" dirty="0">
                <a:solidFill>
                  <a:srgbClr val="FDB813"/>
                </a:solidFill>
              </a:rPr>
              <a:t> Road </a:t>
            </a:r>
            <a:r>
              <a:rPr lang="it-IT" sz="4200" b="1" dirty="0" err="1">
                <a:solidFill>
                  <a:srgbClr val="FDB813"/>
                </a:solidFill>
              </a:rPr>
              <a:t>scandal</a:t>
            </a:r>
            <a:r>
              <a:rPr lang="it-IT" sz="4200" b="1" dirty="0">
                <a:solidFill>
                  <a:srgbClr val="FDB813"/>
                </a:solidFill>
              </a:rPr>
              <a:t> (US)</a:t>
            </a:r>
            <a:endParaRPr lang="en-US" sz="4200" b="1" dirty="0">
              <a:solidFill>
                <a:srgbClr val="FDB813"/>
              </a:solidFill>
            </a:endParaRPr>
          </a:p>
        </p:txBody>
      </p:sp>
      <p:sp>
        <p:nvSpPr>
          <p:cNvPr id="2" name="TextBox 1">
            <a:extLst>
              <a:ext uri="{FF2B5EF4-FFF2-40B4-BE49-F238E27FC236}">
                <a16:creationId xmlns:a16="http://schemas.microsoft.com/office/drawing/2014/main" id="{9D611731-3608-3D46-8AF0-F04EF1676193}"/>
              </a:ext>
            </a:extLst>
          </p:cNvPr>
          <p:cNvSpPr txBox="1"/>
          <p:nvPr/>
        </p:nvSpPr>
        <p:spPr>
          <a:xfrm>
            <a:off x="2603047" y="1151152"/>
            <a:ext cx="6927300" cy="707886"/>
          </a:xfrm>
          <a:prstGeom prst="rect">
            <a:avLst/>
          </a:prstGeom>
          <a:noFill/>
        </p:spPr>
        <p:txBody>
          <a:bodyPr wrap="square" rtlCol="0">
            <a:spAutoFit/>
          </a:bodyPr>
          <a:lstStyle/>
          <a:p>
            <a:pPr algn="ctr"/>
            <a:r>
              <a:rPr lang="it-IT" sz="2000" dirty="0"/>
              <a:t>Virtual </a:t>
            </a:r>
            <a:r>
              <a:rPr lang="it-IT" sz="2000" dirty="0" err="1"/>
              <a:t>currency</a:t>
            </a:r>
            <a:r>
              <a:rPr lang="it-IT" sz="2000" dirty="0"/>
              <a:t> </a:t>
            </a:r>
            <a:r>
              <a:rPr lang="it-IT" sz="2000" dirty="0" err="1"/>
              <a:t>services</a:t>
            </a:r>
            <a:r>
              <a:rPr lang="it-IT" sz="2000" dirty="0"/>
              <a:t> </a:t>
            </a:r>
            <a:r>
              <a:rPr lang="it-IT" sz="2000" dirty="0" err="1"/>
              <a:t>called</a:t>
            </a:r>
            <a:r>
              <a:rPr lang="it-IT" sz="2000" dirty="0"/>
              <a:t> to </a:t>
            </a:r>
            <a:r>
              <a:rPr lang="it-IT" sz="2000" dirty="0" err="1"/>
              <a:t>safeguard</a:t>
            </a:r>
            <a:r>
              <a:rPr lang="it-IT" sz="2000" dirty="0"/>
              <a:t> </a:t>
            </a:r>
            <a:r>
              <a:rPr lang="it-IT" sz="2000" dirty="0" err="1"/>
              <a:t>themselves</a:t>
            </a:r>
            <a:r>
              <a:rPr lang="it-IT" sz="2000" dirty="0"/>
              <a:t> from </a:t>
            </a:r>
            <a:r>
              <a:rPr lang="it-IT" sz="2000" dirty="0" err="1"/>
              <a:t>exploitation</a:t>
            </a:r>
            <a:r>
              <a:rPr lang="it-IT" sz="2000" dirty="0"/>
              <a:t> by </a:t>
            </a:r>
            <a:r>
              <a:rPr lang="it-IT" sz="2000" dirty="0" err="1"/>
              <a:t>criminals</a:t>
            </a:r>
            <a:r>
              <a:rPr lang="it-IT" sz="2000" dirty="0"/>
              <a:t> and </a:t>
            </a:r>
            <a:r>
              <a:rPr lang="it-IT" sz="2000" dirty="0" err="1"/>
              <a:t>terrorists</a:t>
            </a:r>
            <a:r>
              <a:rPr lang="it-IT" sz="2000" dirty="0"/>
              <a:t>.</a:t>
            </a:r>
            <a:endParaRPr lang="en-US" sz="2000" dirty="0"/>
          </a:p>
        </p:txBody>
      </p:sp>
      <p:sp>
        <p:nvSpPr>
          <p:cNvPr id="3" name="Rectangle 2">
            <a:extLst>
              <a:ext uri="{FF2B5EF4-FFF2-40B4-BE49-F238E27FC236}">
                <a16:creationId xmlns:a16="http://schemas.microsoft.com/office/drawing/2014/main" id="{D819D7F2-F3AF-574B-9210-9F0491B0157D}"/>
              </a:ext>
            </a:extLst>
          </p:cNvPr>
          <p:cNvSpPr/>
          <p:nvPr/>
        </p:nvSpPr>
        <p:spPr>
          <a:xfrm>
            <a:off x="2603047" y="6057497"/>
            <a:ext cx="7145079" cy="377989"/>
          </a:xfrm>
          <a:prstGeom prst="rect">
            <a:avLst/>
          </a:prstGeom>
        </p:spPr>
        <p:txBody>
          <a:bodyPr wrap="square">
            <a:spAutoFit/>
          </a:bodyPr>
          <a:lstStyle/>
          <a:p>
            <a:pPr algn="ctr">
              <a:spcAft>
                <a:spcPts val="0"/>
              </a:spcAft>
            </a:pPr>
            <a:r>
              <a:rPr lang="en-GB" sz="800" dirty="0">
                <a:solidFill>
                  <a:srgbClr val="0563C1"/>
                </a:solidFill>
                <a:latin typeface="Times New Roman" panose="02020603050405020304" pitchFamily="18" charset="0"/>
                <a:ea typeface="Times New Roman" panose="02020603050405020304" pitchFamily="18" charset="0"/>
                <a:hlinkClick r:id="rId3"/>
              </a:rPr>
              <a:t>https://cointelegraph.com/news/cryptocurrency-regulation-in-the-international-community-2015-part-2</a:t>
            </a:r>
            <a:endParaRPr lang="en-GB" sz="8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GB" sz="800" dirty="0">
                <a:solidFill>
                  <a:srgbClr val="000000"/>
                </a:solidFill>
                <a:latin typeface="Times New Roman" panose="02020603050405020304" pitchFamily="18" charset="0"/>
                <a:ea typeface="Times New Roman" panose="02020603050405020304" pitchFamily="18" charset="0"/>
              </a:rPr>
              <a:t> </a:t>
            </a:r>
            <a:endParaRPr lang="en-GB" sz="800" dirty="0">
              <a:effectLst/>
              <a:latin typeface="Times New Roman" panose="02020603050405020304" pitchFamily="18" charset="0"/>
              <a:ea typeface="Times New Roman" panose="02020603050405020304" pitchFamily="18" charset="0"/>
            </a:endParaRPr>
          </a:p>
        </p:txBody>
      </p:sp>
      <p:sp>
        <p:nvSpPr>
          <p:cNvPr id="4" name="Oval 3">
            <a:extLst>
              <a:ext uri="{FF2B5EF4-FFF2-40B4-BE49-F238E27FC236}">
                <a16:creationId xmlns:a16="http://schemas.microsoft.com/office/drawing/2014/main" id="{EC428BAA-615C-7E45-86E2-9CC5E302DFD0}"/>
              </a:ext>
            </a:extLst>
          </p:cNvPr>
          <p:cNvSpPr/>
          <p:nvPr/>
        </p:nvSpPr>
        <p:spPr>
          <a:xfrm>
            <a:off x="463870" y="571350"/>
            <a:ext cx="1952807" cy="186749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400" dirty="0">
                <a:ln w="0"/>
                <a:solidFill>
                  <a:schemeClr val="tx1"/>
                </a:solidFill>
                <a:effectLst>
                  <a:outerShdw blurRad="38100" dist="19050" dir="2700000" algn="tl" rotWithShape="0">
                    <a:schemeClr val="dk1">
                      <a:alpha val="40000"/>
                    </a:schemeClr>
                  </a:outerShdw>
                </a:effectLst>
              </a:rPr>
              <a:t>NYDFS </a:t>
            </a:r>
            <a:r>
              <a:rPr lang="it-IT" sz="1400" dirty="0" err="1">
                <a:ln w="0"/>
                <a:solidFill>
                  <a:schemeClr val="tx1"/>
                </a:solidFill>
                <a:effectLst>
                  <a:outerShdw blurRad="38100" dist="19050" dir="2700000" algn="tl" rotWithShape="0">
                    <a:schemeClr val="dk1">
                      <a:alpha val="40000"/>
                    </a:schemeClr>
                  </a:outerShdw>
                </a:effectLst>
              </a:rPr>
              <a:t>issues</a:t>
            </a:r>
            <a:r>
              <a:rPr lang="it-IT" sz="1400" dirty="0">
                <a:ln w="0"/>
                <a:solidFill>
                  <a:schemeClr val="tx1"/>
                </a:solidFill>
                <a:effectLst>
                  <a:outerShdw blurRad="38100" dist="19050" dir="2700000" algn="tl" rotWithShape="0">
                    <a:schemeClr val="dk1">
                      <a:alpha val="40000"/>
                    </a:schemeClr>
                  </a:outerShdw>
                </a:effectLst>
              </a:rPr>
              <a:t> </a:t>
            </a:r>
            <a:r>
              <a:rPr lang="it-IT" b="1" dirty="0" err="1">
                <a:ln w="0"/>
                <a:solidFill>
                  <a:schemeClr val="tx1"/>
                </a:solidFill>
                <a:effectLst>
                  <a:outerShdw blurRad="38100" dist="19050" dir="2700000" algn="tl" rotWithShape="0">
                    <a:schemeClr val="dk1">
                      <a:alpha val="40000"/>
                    </a:schemeClr>
                  </a:outerShdw>
                </a:effectLst>
              </a:rPr>
              <a:t>Bitlicense</a:t>
            </a:r>
            <a:r>
              <a:rPr lang="it-IT" dirty="0">
                <a:ln w="0"/>
                <a:solidFill>
                  <a:schemeClr val="tx1"/>
                </a:solidFill>
                <a:effectLst>
                  <a:outerShdw blurRad="38100" dist="19050" dir="2700000" algn="tl" rotWithShape="0">
                    <a:schemeClr val="dk1">
                      <a:alpha val="40000"/>
                    </a:schemeClr>
                  </a:outerShdw>
                </a:effectLst>
              </a:rPr>
              <a:t> </a:t>
            </a:r>
            <a:r>
              <a:rPr lang="it-IT" sz="1400" dirty="0">
                <a:ln w="0"/>
                <a:solidFill>
                  <a:schemeClr val="tx1"/>
                </a:solidFill>
                <a:effectLst>
                  <a:outerShdw blurRad="38100" dist="19050" dir="2700000" algn="tl" rotWithShape="0">
                    <a:schemeClr val="dk1">
                      <a:alpha val="40000"/>
                    </a:schemeClr>
                  </a:outerShdw>
                </a:effectLst>
              </a:rPr>
              <a:t>(2015) </a:t>
            </a:r>
            <a:endParaRPr lang="en-US" sz="1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671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90F8E1A-2D83-428E-816B-53855EEC296F}"/>
              </a:ext>
            </a:extLst>
          </p:cNvPr>
          <p:cNvSpPr/>
          <p:nvPr/>
        </p:nvSpPr>
        <p:spPr>
          <a:xfrm>
            <a:off x="5729737" y="2093343"/>
            <a:ext cx="5692269" cy="3879595"/>
          </a:xfrm>
          <a:prstGeom prst="rect">
            <a:avLst/>
          </a:prstGeom>
          <a:solidFill>
            <a:srgbClr val="FFA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内容占位符 2">
            <a:extLst>
              <a:ext uri="{FF2B5EF4-FFF2-40B4-BE49-F238E27FC236}">
                <a16:creationId xmlns:a16="http://schemas.microsoft.com/office/drawing/2014/main" id="{8DDFFCF2-CD96-4095-9C53-866B42A11D1F}"/>
              </a:ext>
            </a:extLst>
          </p:cNvPr>
          <p:cNvSpPr>
            <a:spLocks noGrp="1"/>
          </p:cNvSpPr>
          <p:nvPr>
            <p:ph idx="1"/>
          </p:nvPr>
        </p:nvSpPr>
        <p:spPr>
          <a:xfrm>
            <a:off x="838200" y="1253331"/>
            <a:ext cx="4763969" cy="4351338"/>
          </a:xfrm>
        </p:spPr>
        <p:txBody>
          <a:bodyPr>
            <a:noAutofit/>
          </a:bodyPr>
          <a:lstStyle/>
          <a:p>
            <a:pPr>
              <a:lnSpc>
                <a:spcPct val="100000"/>
              </a:lnSpc>
              <a:spcBef>
                <a:spcPts val="0"/>
              </a:spcBef>
            </a:pPr>
            <a:endParaRPr lang="en-US" altLang="zh-CN" sz="2000" dirty="0"/>
          </a:p>
          <a:p>
            <a:pPr marL="0" indent="0">
              <a:lnSpc>
                <a:spcPct val="100000"/>
              </a:lnSpc>
              <a:spcBef>
                <a:spcPts val="0"/>
              </a:spcBef>
              <a:buNone/>
            </a:pPr>
            <a:endParaRPr lang="en-US" altLang="zh-CN" sz="2000" u="sng" dirty="0"/>
          </a:p>
          <a:p>
            <a:pPr marL="0" indent="0">
              <a:lnSpc>
                <a:spcPct val="100000"/>
              </a:lnSpc>
              <a:spcBef>
                <a:spcPts val="0"/>
              </a:spcBef>
              <a:buNone/>
            </a:pPr>
            <a:endParaRPr lang="en-US" altLang="zh-CN" sz="2000" u="sng" dirty="0"/>
          </a:p>
          <a:p>
            <a:pPr marL="0" indent="0">
              <a:lnSpc>
                <a:spcPct val="100000"/>
              </a:lnSpc>
              <a:spcBef>
                <a:spcPts val="0"/>
              </a:spcBef>
              <a:buNone/>
            </a:pPr>
            <a:endParaRPr lang="en-US" altLang="zh-CN" sz="2000" u="sng" dirty="0"/>
          </a:p>
          <a:p>
            <a:pPr marL="457200" lvl="1" indent="0">
              <a:lnSpc>
                <a:spcPct val="100000"/>
              </a:lnSpc>
              <a:spcBef>
                <a:spcPts val="0"/>
              </a:spcBef>
              <a:buNone/>
            </a:pPr>
            <a:r>
              <a:rPr lang="en-US" altLang="zh-CN" b="1" dirty="0">
                <a:highlight>
                  <a:srgbClr val="FFD040"/>
                </a:highlight>
              </a:rPr>
              <a:t>Private</a:t>
            </a:r>
            <a:r>
              <a:rPr lang="en-US" altLang="zh-CN" dirty="0">
                <a:highlight>
                  <a:srgbClr val="FFD040"/>
                </a:highlight>
              </a:rPr>
              <a:t>  </a:t>
            </a:r>
          </a:p>
          <a:p>
            <a:pPr marL="457200" lvl="1" indent="0">
              <a:lnSpc>
                <a:spcPct val="100000"/>
              </a:lnSpc>
              <a:spcBef>
                <a:spcPts val="0"/>
              </a:spcBef>
              <a:buNone/>
            </a:pPr>
            <a:r>
              <a:rPr lang="it-IT" altLang="zh-CN" sz="2000" dirty="0" err="1"/>
              <a:t>Amounts</a:t>
            </a:r>
            <a:r>
              <a:rPr lang="it-IT" altLang="zh-CN" sz="2000" dirty="0"/>
              <a:t>, </a:t>
            </a:r>
            <a:r>
              <a:rPr lang="it-IT" altLang="zh-CN" sz="2000" dirty="0" err="1"/>
              <a:t>origins</a:t>
            </a:r>
            <a:r>
              <a:rPr lang="it-IT" altLang="zh-CN" sz="2000" dirty="0"/>
              <a:t> and </a:t>
            </a:r>
            <a:r>
              <a:rPr lang="it-IT" altLang="zh-CN" sz="2000" dirty="0" err="1"/>
              <a:t>destinations</a:t>
            </a:r>
            <a:r>
              <a:rPr lang="it-IT" altLang="zh-CN" sz="2000" dirty="0"/>
              <a:t> of the </a:t>
            </a:r>
            <a:r>
              <a:rPr lang="it-IT" altLang="zh-CN" sz="2000" dirty="0" err="1"/>
              <a:t>transactions</a:t>
            </a:r>
            <a:r>
              <a:rPr lang="it-IT" altLang="zh-CN" sz="2000" dirty="0"/>
              <a:t> are </a:t>
            </a:r>
            <a:r>
              <a:rPr lang="it-IT" altLang="zh-CN" sz="2000" dirty="0" err="1"/>
              <a:t>obfuscated</a:t>
            </a:r>
            <a:r>
              <a:rPr lang="it-IT" altLang="zh-CN" sz="2000" dirty="0"/>
              <a:t> by ring </a:t>
            </a:r>
            <a:r>
              <a:rPr lang="it-IT" altLang="zh-CN" sz="2000" dirty="0" err="1"/>
              <a:t>signatures</a:t>
            </a:r>
            <a:r>
              <a:rPr lang="it-IT" altLang="zh-CN" sz="2000" dirty="0"/>
              <a:t>.</a:t>
            </a:r>
            <a:endParaRPr lang="en-US" altLang="zh-CN" sz="2000" dirty="0"/>
          </a:p>
          <a:p>
            <a:pPr marL="457200" lvl="1" indent="0">
              <a:lnSpc>
                <a:spcPct val="100000"/>
              </a:lnSpc>
              <a:spcBef>
                <a:spcPts val="0"/>
              </a:spcBef>
              <a:buNone/>
            </a:pPr>
            <a:endParaRPr lang="en-US" altLang="zh-CN" sz="2000" dirty="0"/>
          </a:p>
          <a:p>
            <a:pPr marL="457200" lvl="1" indent="0">
              <a:lnSpc>
                <a:spcPct val="100000"/>
              </a:lnSpc>
              <a:spcBef>
                <a:spcPts val="0"/>
              </a:spcBef>
              <a:buNone/>
            </a:pPr>
            <a:r>
              <a:rPr lang="en-US" altLang="zh-CN" b="1" dirty="0">
                <a:highlight>
                  <a:srgbClr val="CBCBCB"/>
                </a:highlight>
              </a:rPr>
              <a:t>Untraceable</a:t>
            </a:r>
            <a:r>
              <a:rPr lang="en-US" altLang="zh-CN" dirty="0">
                <a:highlight>
                  <a:srgbClr val="CBCBCB"/>
                </a:highlight>
              </a:rPr>
              <a:t> </a:t>
            </a:r>
          </a:p>
          <a:p>
            <a:pPr marL="457200" lvl="1" indent="0">
              <a:lnSpc>
                <a:spcPct val="100000"/>
              </a:lnSpc>
              <a:spcBef>
                <a:spcPts val="0"/>
              </a:spcBef>
              <a:buNone/>
            </a:pPr>
            <a:r>
              <a:rPr lang="en-US" altLang="zh-CN" sz="2000" dirty="0" err="1"/>
              <a:t>Monero</a:t>
            </a:r>
            <a:r>
              <a:rPr lang="en-US" altLang="zh-CN" sz="2000" dirty="0"/>
              <a:t> transactions cannot be linked to a particular IP address. </a:t>
            </a:r>
            <a:endParaRPr lang="zh-CN" altLang="en-US" sz="2000" dirty="0"/>
          </a:p>
        </p:txBody>
      </p:sp>
      <p:sp>
        <p:nvSpPr>
          <p:cNvPr id="6" name="Title 1">
            <a:extLst>
              <a:ext uri="{FF2B5EF4-FFF2-40B4-BE49-F238E27FC236}">
                <a16:creationId xmlns:a16="http://schemas.microsoft.com/office/drawing/2014/main" id="{6E04DD8A-7574-4F74-BBEA-1F80A0FC8A93}"/>
              </a:ext>
            </a:extLst>
          </p:cNvPr>
          <p:cNvSpPr txBox="1">
            <a:spLocks/>
          </p:cNvSpPr>
          <p:nvPr/>
        </p:nvSpPr>
        <p:spPr>
          <a:xfrm>
            <a:off x="838200" y="457872"/>
            <a:ext cx="10515600" cy="1134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200" b="1" kern="1200">
                <a:solidFill>
                  <a:srgbClr val="FDB813"/>
                </a:solidFill>
                <a:latin typeface="+mn-lt"/>
                <a:ea typeface="+mj-ea"/>
                <a:cs typeface="+mj-cs"/>
              </a:defRPr>
            </a:lvl1pPr>
          </a:lstStyle>
          <a:p>
            <a:r>
              <a:rPr lang="en-GB" dirty="0"/>
              <a:t>Towards more Privacy and </a:t>
            </a:r>
            <a:r>
              <a:rPr lang="en-GB" dirty="0" err="1"/>
              <a:t>Untraceability</a:t>
            </a:r>
            <a:r>
              <a:rPr lang="en-GB" dirty="0"/>
              <a:t> </a:t>
            </a:r>
          </a:p>
        </p:txBody>
      </p:sp>
      <p:sp>
        <p:nvSpPr>
          <p:cNvPr id="7" name="Freeform 6">
            <a:extLst>
              <a:ext uri="{FF2B5EF4-FFF2-40B4-BE49-F238E27FC236}">
                <a16:creationId xmlns:a16="http://schemas.microsoft.com/office/drawing/2014/main" id="{A690AF2A-4F79-4C09-8E25-14740CFF4FB0}"/>
              </a:ext>
            </a:extLst>
          </p:cNvPr>
          <p:cNvSpPr>
            <a:spLocks noEditPoints="1"/>
          </p:cNvSpPr>
          <p:nvPr/>
        </p:nvSpPr>
        <p:spPr bwMode="auto">
          <a:xfrm>
            <a:off x="824132" y="4033141"/>
            <a:ext cx="414338" cy="414337"/>
          </a:xfrm>
          <a:custGeom>
            <a:avLst/>
            <a:gdLst>
              <a:gd name="T0" fmla="*/ 1509 w 3696"/>
              <a:gd name="T1" fmla="*/ 2255 h 3696"/>
              <a:gd name="T2" fmla="*/ 695 w 3696"/>
              <a:gd name="T3" fmla="*/ 1983 h 3696"/>
              <a:gd name="T4" fmla="*/ 3001 w 3696"/>
              <a:gd name="T5" fmla="*/ 1305 h 3696"/>
              <a:gd name="T6" fmla="*/ 1848 w 3696"/>
              <a:gd name="T7" fmla="*/ 0 h 3696"/>
              <a:gd name="T8" fmla="*/ 2071 w 3696"/>
              <a:gd name="T9" fmla="*/ 13 h 3696"/>
              <a:gd name="T10" fmla="*/ 2287 w 3696"/>
              <a:gd name="T11" fmla="*/ 52 h 3696"/>
              <a:gd name="T12" fmla="*/ 2493 w 3696"/>
              <a:gd name="T13" fmla="*/ 116 h 3696"/>
              <a:gd name="T14" fmla="*/ 2688 w 3696"/>
              <a:gd name="T15" fmla="*/ 201 h 3696"/>
              <a:gd name="T16" fmla="*/ 2871 w 3696"/>
              <a:gd name="T17" fmla="*/ 309 h 3696"/>
              <a:gd name="T18" fmla="*/ 3039 w 3696"/>
              <a:gd name="T19" fmla="*/ 434 h 3696"/>
              <a:gd name="T20" fmla="*/ 3191 w 3696"/>
              <a:gd name="T21" fmla="*/ 579 h 3696"/>
              <a:gd name="T22" fmla="*/ 3327 w 3696"/>
              <a:gd name="T23" fmla="*/ 739 h 3696"/>
              <a:gd name="T24" fmla="*/ 3443 w 3696"/>
              <a:gd name="T25" fmla="*/ 915 h 3696"/>
              <a:gd name="T26" fmla="*/ 3540 w 3696"/>
              <a:gd name="T27" fmla="*/ 1104 h 3696"/>
              <a:gd name="T28" fmla="*/ 3615 w 3696"/>
              <a:gd name="T29" fmla="*/ 1305 h 3696"/>
              <a:gd name="T30" fmla="*/ 3666 w 3696"/>
              <a:gd name="T31" fmla="*/ 1516 h 3696"/>
              <a:gd name="T32" fmla="*/ 3692 w 3696"/>
              <a:gd name="T33" fmla="*/ 1736 h 3696"/>
              <a:gd name="T34" fmla="*/ 3692 w 3696"/>
              <a:gd name="T35" fmla="*/ 1961 h 3696"/>
              <a:gd name="T36" fmla="*/ 3666 w 3696"/>
              <a:gd name="T37" fmla="*/ 2181 h 3696"/>
              <a:gd name="T38" fmla="*/ 3615 w 3696"/>
              <a:gd name="T39" fmla="*/ 2391 h 3696"/>
              <a:gd name="T40" fmla="*/ 3540 w 3696"/>
              <a:gd name="T41" fmla="*/ 2592 h 3696"/>
              <a:gd name="T42" fmla="*/ 3443 w 3696"/>
              <a:gd name="T43" fmla="*/ 2780 h 3696"/>
              <a:gd name="T44" fmla="*/ 3327 w 3696"/>
              <a:gd name="T45" fmla="*/ 2956 h 3696"/>
              <a:gd name="T46" fmla="*/ 3191 w 3696"/>
              <a:gd name="T47" fmla="*/ 3116 h 3696"/>
              <a:gd name="T48" fmla="*/ 3039 w 3696"/>
              <a:gd name="T49" fmla="*/ 3261 h 3696"/>
              <a:gd name="T50" fmla="*/ 2871 w 3696"/>
              <a:gd name="T51" fmla="*/ 3388 h 3696"/>
              <a:gd name="T52" fmla="*/ 2688 w 3696"/>
              <a:gd name="T53" fmla="*/ 3494 h 3696"/>
              <a:gd name="T54" fmla="*/ 2493 w 3696"/>
              <a:gd name="T55" fmla="*/ 3581 h 3696"/>
              <a:gd name="T56" fmla="*/ 2287 w 3696"/>
              <a:gd name="T57" fmla="*/ 3643 h 3696"/>
              <a:gd name="T58" fmla="*/ 2071 w 3696"/>
              <a:gd name="T59" fmla="*/ 3683 h 3696"/>
              <a:gd name="T60" fmla="*/ 1848 w 3696"/>
              <a:gd name="T61" fmla="*/ 3696 h 3696"/>
              <a:gd name="T62" fmla="*/ 1624 w 3696"/>
              <a:gd name="T63" fmla="*/ 3683 h 3696"/>
              <a:gd name="T64" fmla="*/ 1409 w 3696"/>
              <a:gd name="T65" fmla="*/ 3643 h 3696"/>
              <a:gd name="T66" fmla="*/ 1203 w 3696"/>
              <a:gd name="T67" fmla="*/ 3581 h 3696"/>
              <a:gd name="T68" fmla="*/ 1008 w 3696"/>
              <a:gd name="T69" fmla="*/ 3494 h 3696"/>
              <a:gd name="T70" fmla="*/ 826 w 3696"/>
              <a:gd name="T71" fmla="*/ 3388 h 3696"/>
              <a:gd name="T72" fmla="*/ 657 w 3696"/>
              <a:gd name="T73" fmla="*/ 3261 h 3696"/>
              <a:gd name="T74" fmla="*/ 504 w 3696"/>
              <a:gd name="T75" fmla="*/ 3116 h 3696"/>
              <a:gd name="T76" fmla="*/ 369 w 3696"/>
              <a:gd name="T77" fmla="*/ 2956 h 3696"/>
              <a:gd name="T78" fmla="*/ 252 w 3696"/>
              <a:gd name="T79" fmla="*/ 2780 h 3696"/>
              <a:gd name="T80" fmla="*/ 156 w 3696"/>
              <a:gd name="T81" fmla="*/ 2592 h 3696"/>
              <a:gd name="T82" fmla="*/ 81 w 3696"/>
              <a:gd name="T83" fmla="*/ 2391 h 3696"/>
              <a:gd name="T84" fmla="*/ 30 w 3696"/>
              <a:gd name="T85" fmla="*/ 2181 h 3696"/>
              <a:gd name="T86" fmla="*/ 3 w 3696"/>
              <a:gd name="T87" fmla="*/ 1961 h 3696"/>
              <a:gd name="T88" fmla="*/ 3 w 3696"/>
              <a:gd name="T89" fmla="*/ 1736 h 3696"/>
              <a:gd name="T90" fmla="*/ 30 w 3696"/>
              <a:gd name="T91" fmla="*/ 1516 h 3696"/>
              <a:gd name="T92" fmla="*/ 81 w 3696"/>
              <a:gd name="T93" fmla="*/ 1305 h 3696"/>
              <a:gd name="T94" fmla="*/ 156 w 3696"/>
              <a:gd name="T95" fmla="*/ 1104 h 3696"/>
              <a:gd name="T96" fmla="*/ 252 w 3696"/>
              <a:gd name="T97" fmla="*/ 915 h 3696"/>
              <a:gd name="T98" fmla="*/ 369 w 3696"/>
              <a:gd name="T99" fmla="*/ 739 h 3696"/>
              <a:gd name="T100" fmla="*/ 504 w 3696"/>
              <a:gd name="T101" fmla="*/ 579 h 3696"/>
              <a:gd name="T102" fmla="*/ 657 w 3696"/>
              <a:gd name="T103" fmla="*/ 434 h 3696"/>
              <a:gd name="T104" fmla="*/ 826 w 3696"/>
              <a:gd name="T105" fmla="*/ 309 h 3696"/>
              <a:gd name="T106" fmla="*/ 1008 w 3696"/>
              <a:gd name="T107" fmla="*/ 201 h 3696"/>
              <a:gd name="T108" fmla="*/ 1203 w 3696"/>
              <a:gd name="T109" fmla="*/ 116 h 3696"/>
              <a:gd name="T110" fmla="*/ 1409 w 3696"/>
              <a:gd name="T111" fmla="*/ 52 h 3696"/>
              <a:gd name="T112" fmla="*/ 1624 w 3696"/>
              <a:gd name="T113" fmla="*/ 13 h 3696"/>
              <a:gd name="T114" fmla="*/ 1848 w 3696"/>
              <a:gd name="T115" fmla="*/ 0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96" h="3696">
                <a:moveTo>
                  <a:pt x="2729" y="1034"/>
                </a:moveTo>
                <a:lnTo>
                  <a:pt x="1509" y="2255"/>
                </a:lnTo>
                <a:lnTo>
                  <a:pt x="966" y="1712"/>
                </a:lnTo>
                <a:lnTo>
                  <a:pt x="695" y="1983"/>
                </a:lnTo>
                <a:lnTo>
                  <a:pt x="1509" y="2797"/>
                </a:lnTo>
                <a:lnTo>
                  <a:pt x="3001" y="1305"/>
                </a:lnTo>
                <a:lnTo>
                  <a:pt x="2729" y="1034"/>
                </a:lnTo>
                <a:close/>
                <a:moveTo>
                  <a:pt x="1848" y="0"/>
                </a:moveTo>
                <a:lnTo>
                  <a:pt x="1960" y="4"/>
                </a:lnTo>
                <a:lnTo>
                  <a:pt x="2071" y="13"/>
                </a:lnTo>
                <a:lnTo>
                  <a:pt x="2180" y="30"/>
                </a:lnTo>
                <a:lnTo>
                  <a:pt x="2287" y="52"/>
                </a:lnTo>
                <a:lnTo>
                  <a:pt x="2391" y="81"/>
                </a:lnTo>
                <a:lnTo>
                  <a:pt x="2493" y="116"/>
                </a:lnTo>
                <a:lnTo>
                  <a:pt x="2592" y="156"/>
                </a:lnTo>
                <a:lnTo>
                  <a:pt x="2688" y="201"/>
                </a:lnTo>
                <a:lnTo>
                  <a:pt x="2781" y="253"/>
                </a:lnTo>
                <a:lnTo>
                  <a:pt x="2871" y="309"/>
                </a:lnTo>
                <a:lnTo>
                  <a:pt x="2957" y="369"/>
                </a:lnTo>
                <a:lnTo>
                  <a:pt x="3039" y="434"/>
                </a:lnTo>
                <a:lnTo>
                  <a:pt x="3117" y="505"/>
                </a:lnTo>
                <a:lnTo>
                  <a:pt x="3191" y="579"/>
                </a:lnTo>
                <a:lnTo>
                  <a:pt x="3262" y="657"/>
                </a:lnTo>
                <a:lnTo>
                  <a:pt x="3327" y="739"/>
                </a:lnTo>
                <a:lnTo>
                  <a:pt x="3387" y="825"/>
                </a:lnTo>
                <a:lnTo>
                  <a:pt x="3443" y="915"/>
                </a:lnTo>
                <a:lnTo>
                  <a:pt x="3495" y="1008"/>
                </a:lnTo>
                <a:lnTo>
                  <a:pt x="3540" y="1104"/>
                </a:lnTo>
                <a:lnTo>
                  <a:pt x="3580" y="1203"/>
                </a:lnTo>
                <a:lnTo>
                  <a:pt x="3615" y="1305"/>
                </a:lnTo>
                <a:lnTo>
                  <a:pt x="3644" y="1409"/>
                </a:lnTo>
                <a:lnTo>
                  <a:pt x="3666" y="1516"/>
                </a:lnTo>
                <a:lnTo>
                  <a:pt x="3683" y="1625"/>
                </a:lnTo>
                <a:lnTo>
                  <a:pt x="3692" y="1736"/>
                </a:lnTo>
                <a:lnTo>
                  <a:pt x="3696" y="1848"/>
                </a:lnTo>
                <a:lnTo>
                  <a:pt x="3692" y="1961"/>
                </a:lnTo>
                <a:lnTo>
                  <a:pt x="3683" y="2072"/>
                </a:lnTo>
                <a:lnTo>
                  <a:pt x="3666" y="2181"/>
                </a:lnTo>
                <a:lnTo>
                  <a:pt x="3644" y="2287"/>
                </a:lnTo>
                <a:lnTo>
                  <a:pt x="3615" y="2391"/>
                </a:lnTo>
                <a:lnTo>
                  <a:pt x="3580" y="2493"/>
                </a:lnTo>
                <a:lnTo>
                  <a:pt x="3540" y="2592"/>
                </a:lnTo>
                <a:lnTo>
                  <a:pt x="3495" y="2688"/>
                </a:lnTo>
                <a:lnTo>
                  <a:pt x="3443" y="2780"/>
                </a:lnTo>
                <a:lnTo>
                  <a:pt x="3387" y="2870"/>
                </a:lnTo>
                <a:lnTo>
                  <a:pt x="3327" y="2956"/>
                </a:lnTo>
                <a:lnTo>
                  <a:pt x="3262" y="3039"/>
                </a:lnTo>
                <a:lnTo>
                  <a:pt x="3191" y="3116"/>
                </a:lnTo>
                <a:lnTo>
                  <a:pt x="3117" y="3192"/>
                </a:lnTo>
                <a:lnTo>
                  <a:pt x="3039" y="3261"/>
                </a:lnTo>
                <a:lnTo>
                  <a:pt x="2957" y="3327"/>
                </a:lnTo>
                <a:lnTo>
                  <a:pt x="2871" y="3388"/>
                </a:lnTo>
                <a:lnTo>
                  <a:pt x="2781" y="3444"/>
                </a:lnTo>
                <a:lnTo>
                  <a:pt x="2688" y="3494"/>
                </a:lnTo>
                <a:lnTo>
                  <a:pt x="2592" y="3540"/>
                </a:lnTo>
                <a:lnTo>
                  <a:pt x="2493" y="3581"/>
                </a:lnTo>
                <a:lnTo>
                  <a:pt x="2391" y="3615"/>
                </a:lnTo>
                <a:lnTo>
                  <a:pt x="2287" y="3643"/>
                </a:lnTo>
                <a:lnTo>
                  <a:pt x="2180" y="3666"/>
                </a:lnTo>
                <a:lnTo>
                  <a:pt x="2071" y="3683"/>
                </a:lnTo>
                <a:lnTo>
                  <a:pt x="1960" y="3693"/>
                </a:lnTo>
                <a:lnTo>
                  <a:pt x="1848" y="3696"/>
                </a:lnTo>
                <a:lnTo>
                  <a:pt x="1735" y="3693"/>
                </a:lnTo>
                <a:lnTo>
                  <a:pt x="1624" y="3683"/>
                </a:lnTo>
                <a:lnTo>
                  <a:pt x="1515" y="3666"/>
                </a:lnTo>
                <a:lnTo>
                  <a:pt x="1409" y="3643"/>
                </a:lnTo>
                <a:lnTo>
                  <a:pt x="1305" y="3615"/>
                </a:lnTo>
                <a:lnTo>
                  <a:pt x="1203" y="3581"/>
                </a:lnTo>
                <a:lnTo>
                  <a:pt x="1104" y="3540"/>
                </a:lnTo>
                <a:lnTo>
                  <a:pt x="1008" y="3494"/>
                </a:lnTo>
                <a:lnTo>
                  <a:pt x="916" y="3444"/>
                </a:lnTo>
                <a:lnTo>
                  <a:pt x="826" y="3388"/>
                </a:lnTo>
                <a:lnTo>
                  <a:pt x="740" y="3327"/>
                </a:lnTo>
                <a:lnTo>
                  <a:pt x="657" y="3261"/>
                </a:lnTo>
                <a:lnTo>
                  <a:pt x="580" y="3192"/>
                </a:lnTo>
                <a:lnTo>
                  <a:pt x="504" y="3116"/>
                </a:lnTo>
                <a:lnTo>
                  <a:pt x="435" y="3039"/>
                </a:lnTo>
                <a:lnTo>
                  <a:pt x="369" y="2956"/>
                </a:lnTo>
                <a:lnTo>
                  <a:pt x="308" y="2870"/>
                </a:lnTo>
                <a:lnTo>
                  <a:pt x="252" y="2780"/>
                </a:lnTo>
                <a:lnTo>
                  <a:pt x="202" y="2688"/>
                </a:lnTo>
                <a:lnTo>
                  <a:pt x="156" y="2592"/>
                </a:lnTo>
                <a:lnTo>
                  <a:pt x="115" y="2493"/>
                </a:lnTo>
                <a:lnTo>
                  <a:pt x="81" y="2391"/>
                </a:lnTo>
                <a:lnTo>
                  <a:pt x="53" y="2287"/>
                </a:lnTo>
                <a:lnTo>
                  <a:pt x="30" y="2181"/>
                </a:lnTo>
                <a:lnTo>
                  <a:pt x="13" y="2072"/>
                </a:lnTo>
                <a:lnTo>
                  <a:pt x="3" y="1961"/>
                </a:lnTo>
                <a:lnTo>
                  <a:pt x="0" y="1848"/>
                </a:lnTo>
                <a:lnTo>
                  <a:pt x="3" y="1736"/>
                </a:lnTo>
                <a:lnTo>
                  <a:pt x="13" y="1625"/>
                </a:lnTo>
                <a:lnTo>
                  <a:pt x="30" y="1516"/>
                </a:lnTo>
                <a:lnTo>
                  <a:pt x="53" y="1409"/>
                </a:lnTo>
                <a:lnTo>
                  <a:pt x="81" y="1305"/>
                </a:lnTo>
                <a:lnTo>
                  <a:pt x="115" y="1203"/>
                </a:lnTo>
                <a:lnTo>
                  <a:pt x="156" y="1104"/>
                </a:lnTo>
                <a:lnTo>
                  <a:pt x="202" y="1008"/>
                </a:lnTo>
                <a:lnTo>
                  <a:pt x="252" y="915"/>
                </a:lnTo>
                <a:lnTo>
                  <a:pt x="308" y="825"/>
                </a:lnTo>
                <a:lnTo>
                  <a:pt x="369" y="739"/>
                </a:lnTo>
                <a:lnTo>
                  <a:pt x="435" y="657"/>
                </a:lnTo>
                <a:lnTo>
                  <a:pt x="504" y="579"/>
                </a:lnTo>
                <a:lnTo>
                  <a:pt x="580" y="505"/>
                </a:lnTo>
                <a:lnTo>
                  <a:pt x="657" y="434"/>
                </a:lnTo>
                <a:lnTo>
                  <a:pt x="740" y="369"/>
                </a:lnTo>
                <a:lnTo>
                  <a:pt x="826" y="309"/>
                </a:lnTo>
                <a:lnTo>
                  <a:pt x="916" y="253"/>
                </a:lnTo>
                <a:lnTo>
                  <a:pt x="1008" y="201"/>
                </a:lnTo>
                <a:lnTo>
                  <a:pt x="1104" y="156"/>
                </a:lnTo>
                <a:lnTo>
                  <a:pt x="1203" y="116"/>
                </a:lnTo>
                <a:lnTo>
                  <a:pt x="1305" y="81"/>
                </a:lnTo>
                <a:lnTo>
                  <a:pt x="1409" y="52"/>
                </a:lnTo>
                <a:lnTo>
                  <a:pt x="1515" y="30"/>
                </a:lnTo>
                <a:lnTo>
                  <a:pt x="1624" y="13"/>
                </a:lnTo>
                <a:lnTo>
                  <a:pt x="1735" y="4"/>
                </a:lnTo>
                <a:lnTo>
                  <a:pt x="1848" y="0"/>
                </a:lnTo>
                <a:close/>
              </a:path>
            </a:pathLst>
          </a:custGeom>
          <a:solidFill>
            <a:srgbClr val="FFFF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6">
            <a:extLst>
              <a:ext uri="{FF2B5EF4-FFF2-40B4-BE49-F238E27FC236}">
                <a16:creationId xmlns:a16="http://schemas.microsoft.com/office/drawing/2014/main" id="{16027C1E-6111-4485-A117-1BD14A8B9E9A}"/>
              </a:ext>
            </a:extLst>
          </p:cNvPr>
          <p:cNvSpPr>
            <a:spLocks noEditPoints="1"/>
          </p:cNvSpPr>
          <p:nvPr/>
        </p:nvSpPr>
        <p:spPr bwMode="auto">
          <a:xfrm>
            <a:off x="838200" y="2550529"/>
            <a:ext cx="414338" cy="414337"/>
          </a:xfrm>
          <a:custGeom>
            <a:avLst/>
            <a:gdLst>
              <a:gd name="T0" fmla="*/ 1509 w 3696"/>
              <a:gd name="T1" fmla="*/ 2255 h 3696"/>
              <a:gd name="T2" fmla="*/ 695 w 3696"/>
              <a:gd name="T3" fmla="*/ 1983 h 3696"/>
              <a:gd name="T4" fmla="*/ 3001 w 3696"/>
              <a:gd name="T5" fmla="*/ 1305 h 3696"/>
              <a:gd name="T6" fmla="*/ 1848 w 3696"/>
              <a:gd name="T7" fmla="*/ 0 h 3696"/>
              <a:gd name="T8" fmla="*/ 2071 w 3696"/>
              <a:gd name="T9" fmla="*/ 13 h 3696"/>
              <a:gd name="T10" fmla="*/ 2287 w 3696"/>
              <a:gd name="T11" fmla="*/ 52 h 3696"/>
              <a:gd name="T12" fmla="*/ 2493 w 3696"/>
              <a:gd name="T13" fmla="*/ 116 h 3696"/>
              <a:gd name="T14" fmla="*/ 2688 w 3696"/>
              <a:gd name="T15" fmla="*/ 201 h 3696"/>
              <a:gd name="T16" fmla="*/ 2871 w 3696"/>
              <a:gd name="T17" fmla="*/ 309 h 3696"/>
              <a:gd name="T18" fmla="*/ 3039 w 3696"/>
              <a:gd name="T19" fmla="*/ 434 h 3696"/>
              <a:gd name="T20" fmla="*/ 3191 w 3696"/>
              <a:gd name="T21" fmla="*/ 579 h 3696"/>
              <a:gd name="T22" fmla="*/ 3327 w 3696"/>
              <a:gd name="T23" fmla="*/ 739 h 3696"/>
              <a:gd name="T24" fmla="*/ 3443 w 3696"/>
              <a:gd name="T25" fmla="*/ 915 h 3696"/>
              <a:gd name="T26" fmla="*/ 3540 w 3696"/>
              <a:gd name="T27" fmla="*/ 1104 h 3696"/>
              <a:gd name="T28" fmla="*/ 3615 w 3696"/>
              <a:gd name="T29" fmla="*/ 1305 h 3696"/>
              <a:gd name="T30" fmla="*/ 3666 w 3696"/>
              <a:gd name="T31" fmla="*/ 1516 h 3696"/>
              <a:gd name="T32" fmla="*/ 3692 w 3696"/>
              <a:gd name="T33" fmla="*/ 1736 h 3696"/>
              <a:gd name="T34" fmla="*/ 3692 w 3696"/>
              <a:gd name="T35" fmla="*/ 1961 h 3696"/>
              <a:gd name="T36" fmla="*/ 3666 w 3696"/>
              <a:gd name="T37" fmla="*/ 2181 h 3696"/>
              <a:gd name="T38" fmla="*/ 3615 w 3696"/>
              <a:gd name="T39" fmla="*/ 2391 h 3696"/>
              <a:gd name="T40" fmla="*/ 3540 w 3696"/>
              <a:gd name="T41" fmla="*/ 2592 h 3696"/>
              <a:gd name="T42" fmla="*/ 3443 w 3696"/>
              <a:gd name="T43" fmla="*/ 2780 h 3696"/>
              <a:gd name="T44" fmla="*/ 3327 w 3696"/>
              <a:gd name="T45" fmla="*/ 2956 h 3696"/>
              <a:gd name="T46" fmla="*/ 3191 w 3696"/>
              <a:gd name="T47" fmla="*/ 3116 h 3696"/>
              <a:gd name="T48" fmla="*/ 3039 w 3696"/>
              <a:gd name="T49" fmla="*/ 3261 h 3696"/>
              <a:gd name="T50" fmla="*/ 2871 w 3696"/>
              <a:gd name="T51" fmla="*/ 3388 h 3696"/>
              <a:gd name="T52" fmla="*/ 2688 w 3696"/>
              <a:gd name="T53" fmla="*/ 3494 h 3696"/>
              <a:gd name="T54" fmla="*/ 2493 w 3696"/>
              <a:gd name="T55" fmla="*/ 3581 h 3696"/>
              <a:gd name="T56" fmla="*/ 2287 w 3696"/>
              <a:gd name="T57" fmla="*/ 3643 h 3696"/>
              <a:gd name="T58" fmla="*/ 2071 w 3696"/>
              <a:gd name="T59" fmla="*/ 3683 h 3696"/>
              <a:gd name="T60" fmla="*/ 1848 w 3696"/>
              <a:gd name="T61" fmla="*/ 3696 h 3696"/>
              <a:gd name="T62" fmla="*/ 1624 w 3696"/>
              <a:gd name="T63" fmla="*/ 3683 h 3696"/>
              <a:gd name="T64" fmla="*/ 1409 w 3696"/>
              <a:gd name="T65" fmla="*/ 3643 h 3696"/>
              <a:gd name="T66" fmla="*/ 1203 w 3696"/>
              <a:gd name="T67" fmla="*/ 3581 h 3696"/>
              <a:gd name="T68" fmla="*/ 1008 w 3696"/>
              <a:gd name="T69" fmla="*/ 3494 h 3696"/>
              <a:gd name="T70" fmla="*/ 826 w 3696"/>
              <a:gd name="T71" fmla="*/ 3388 h 3696"/>
              <a:gd name="T72" fmla="*/ 657 w 3696"/>
              <a:gd name="T73" fmla="*/ 3261 h 3696"/>
              <a:gd name="T74" fmla="*/ 504 w 3696"/>
              <a:gd name="T75" fmla="*/ 3116 h 3696"/>
              <a:gd name="T76" fmla="*/ 369 w 3696"/>
              <a:gd name="T77" fmla="*/ 2956 h 3696"/>
              <a:gd name="T78" fmla="*/ 252 w 3696"/>
              <a:gd name="T79" fmla="*/ 2780 h 3696"/>
              <a:gd name="T80" fmla="*/ 156 w 3696"/>
              <a:gd name="T81" fmla="*/ 2592 h 3696"/>
              <a:gd name="T82" fmla="*/ 81 w 3696"/>
              <a:gd name="T83" fmla="*/ 2391 h 3696"/>
              <a:gd name="T84" fmla="*/ 30 w 3696"/>
              <a:gd name="T85" fmla="*/ 2181 h 3696"/>
              <a:gd name="T86" fmla="*/ 3 w 3696"/>
              <a:gd name="T87" fmla="*/ 1961 h 3696"/>
              <a:gd name="T88" fmla="*/ 3 w 3696"/>
              <a:gd name="T89" fmla="*/ 1736 h 3696"/>
              <a:gd name="T90" fmla="*/ 30 w 3696"/>
              <a:gd name="T91" fmla="*/ 1516 h 3696"/>
              <a:gd name="T92" fmla="*/ 81 w 3696"/>
              <a:gd name="T93" fmla="*/ 1305 h 3696"/>
              <a:gd name="T94" fmla="*/ 156 w 3696"/>
              <a:gd name="T95" fmla="*/ 1104 h 3696"/>
              <a:gd name="T96" fmla="*/ 252 w 3696"/>
              <a:gd name="T97" fmla="*/ 915 h 3696"/>
              <a:gd name="T98" fmla="*/ 369 w 3696"/>
              <a:gd name="T99" fmla="*/ 739 h 3696"/>
              <a:gd name="T100" fmla="*/ 504 w 3696"/>
              <a:gd name="T101" fmla="*/ 579 h 3696"/>
              <a:gd name="T102" fmla="*/ 657 w 3696"/>
              <a:gd name="T103" fmla="*/ 434 h 3696"/>
              <a:gd name="T104" fmla="*/ 826 w 3696"/>
              <a:gd name="T105" fmla="*/ 309 h 3696"/>
              <a:gd name="T106" fmla="*/ 1008 w 3696"/>
              <a:gd name="T107" fmla="*/ 201 h 3696"/>
              <a:gd name="T108" fmla="*/ 1203 w 3696"/>
              <a:gd name="T109" fmla="*/ 116 h 3696"/>
              <a:gd name="T110" fmla="*/ 1409 w 3696"/>
              <a:gd name="T111" fmla="*/ 52 h 3696"/>
              <a:gd name="T112" fmla="*/ 1624 w 3696"/>
              <a:gd name="T113" fmla="*/ 13 h 3696"/>
              <a:gd name="T114" fmla="*/ 1848 w 3696"/>
              <a:gd name="T115" fmla="*/ 0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96" h="3696">
                <a:moveTo>
                  <a:pt x="2729" y="1034"/>
                </a:moveTo>
                <a:lnTo>
                  <a:pt x="1509" y="2255"/>
                </a:lnTo>
                <a:lnTo>
                  <a:pt x="966" y="1712"/>
                </a:lnTo>
                <a:lnTo>
                  <a:pt x="695" y="1983"/>
                </a:lnTo>
                <a:lnTo>
                  <a:pt x="1509" y="2797"/>
                </a:lnTo>
                <a:lnTo>
                  <a:pt x="3001" y="1305"/>
                </a:lnTo>
                <a:lnTo>
                  <a:pt x="2729" y="1034"/>
                </a:lnTo>
                <a:close/>
                <a:moveTo>
                  <a:pt x="1848" y="0"/>
                </a:moveTo>
                <a:lnTo>
                  <a:pt x="1960" y="4"/>
                </a:lnTo>
                <a:lnTo>
                  <a:pt x="2071" y="13"/>
                </a:lnTo>
                <a:lnTo>
                  <a:pt x="2180" y="30"/>
                </a:lnTo>
                <a:lnTo>
                  <a:pt x="2287" y="52"/>
                </a:lnTo>
                <a:lnTo>
                  <a:pt x="2391" y="81"/>
                </a:lnTo>
                <a:lnTo>
                  <a:pt x="2493" y="116"/>
                </a:lnTo>
                <a:lnTo>
                  <a:pt x="2592" y="156"/>
                </a:lnTo>
                <a:lnTo>
                  <a:pt x="2688" y="201"/>
                </a:lnTo>
                <a:lnTo>
                  <a:pt x="2781" y="253"/>
                </a:lnTo>
                <a:lnTo>
                  <a:pt x="2871" y="309"/>
                </a:lnTo>
                <a:lnTo>
                  <a:pt x="2957" y="369"/>
                </a:lnTo>
                <a:lnTo>
                  <a:pt x="3039" y="434"/>
                </a:lnTo>
                <a:lnTo>
                  <a:pt x="3117" y="505"/>
                </a:lnTo>
                <a:lnTo>
                  <a:pt x="3191" y="579"/>
                </a:lnTo>
                <a:lnTo>
                  <a:pt x="3262" y="657"/>
                </a:lnTo>
                <a:lnTo>
                  <a:pt x="3327" y="739"/>
                </a:lnTo>
                <a:lnTo>
                  <a:pt x="3387" y="825"/>
                </a:lnTo>
                <a:lnTo>
                  <a:pt x="3443" y="915"/>
                </a:lnTo>
                <a:lnTo>
                  <a:pt x="3495" y="1008"/>
                </a:lnTo>
                <a:lnTo>
                  <a:pt x="3540" y="1104"/>
                </a:lnTo>
                <a:lnTo>
                  <a:pt x="3580" y="1203"/>
                </a:lnTo>
                <a:lnTo>
                  <a:pt x="3615" y="1305"/>
                </a:lnTo>
                <a:lnTo>
                  <a:pt x="3644" y="1409"/>
                </a:lnTo>
                <a:lnTo>
                  <a:pt x="3666" y="1516"/>
                </a:lnTo>
                <a:lnTo>
                  <a:pt x="3683" y="1625"/>
                </a:lnTo>
                <a:lnTo>
                  <a:pt x="3692" y="1736"/>
                </a:lnTo>
                <a:lnTo>
                  <a:pt x="3696" y="1848"/>
                </a:lnTo>
                <a:lnTo>
                  <a:pt x="3692" y="1961"/>
                </a:lnTo>
                <a:lnTo>
                  <a:pt x="3683" y="2072"/>
                </a:lnTo>
                <a:lnTo>
                  <a:pt x="3666" y="2181"/>
                </a:lnTo>
                <a:lnTo>
                  <a:pt x="3644" y="2287"/>
                </a:lnTo>
                <a:lnTo>
                  <a:pt x="3615" y="2391"/>
                </a:lnTo>
                <a:lnTo>
                  <a:pt x="3580" y="2493"/>
                </a:lnTo>
                <a:lnTo>
                  <a:pt x="3540" y="2592"/>
                </a:lnTo>
                <a:lnTo>
                  <a:pt x="3495" y="2688"/>
                </a:lnTo>
                <a:lnTo>
                  <a:pt x="3443" y="2780"/>
                </a:lnTo>
                <a:lnTo>
                  <a:pt x="3387" y="2870"/>
                </a:lnTo>
                <a:lnTo>
                  <a:pt x="3327" y="2956"/>
                </a:lnTo>
                <a:lnTo>
                  <a:pt x="3262" y="3039"/>
                </a:lnTo>
                <a:lnTo>
                  <a:pt x="3191" y="3116"/>
                </a:lnTo>
                <a:lnTo>
                  <a:pt x="3117" y="3192"/>
                </a:lnTo>
                <a:lnTo>
                  <a:pt x="3039" y="3261"/>
                </a:lnTo>
                <a:lnTo>
                  <a:pt x="2957" y="3327"/>
                </a:lnTo>
                <a:lnTo>
                  <a:pt x="2871" y="3388"/>
                </a:lnTo>
                <a:lnTo>
                  <a:pt x="2781" y="3444"/>
                </a:lnTo>
                <a:lnTo>
                  <a:pt x="2688" y="3494"/>
                </a:lnTo>
                <a:lnTo>
                  <a:pt x="2592" y="3540"/>
                </a:lnTo>
                <a:lnTo>
                  <a:pt x="2493" y="3581"/>
                </a:lnTo>
                <a:lnTo>
                  <a:pt x="2391" y="3615"/>
                </a:lnTo>
                <a:lnTo>
                  <a:pt x="2287" y="3643"/>
                </a:lnTo>
                <a:lnTo>
                  <a:pt x="2180" y="3666"/>
                </a:lnTo>
                <a:lnTo>
                  <a:pt x="2071" y="3683"/>
                </a:lnTo>
                <a:lnTo>
                  <a:pt x="1960" y="3693"/>
                </a:lnTo>
                <a:lnTo>
                  <a:pt x="1848" y="3696"/>
                </a:lnTo>
                <a:lnTo>
                  <a:pt x="1735" y="3693"/>
                </a:lnTo>
                <a:lnTo>
                  <a:pt x="1624" y="3683"/>
                </a:lnTo>
                <a:lnTo>
                  <a:pt x="1515" y="3666"/>
                </a:lnTo>
                <a:lnTo>
                  <a:pt x="1409" y="3643"/>
                </a:lnTo>
                <a:lnTo>
                  <a:pt x="1305" y="3615"/>
                </a:lnTo>
                <a:lnTo>
                  <a:pt x="1203" y="3581"/>
                </a:lnTo>
                <a:lnTo>
                  <a:pt x="1104" y="3540"/>
                </a:lnTo>
                <a:lnTo>
                  <a:pt x="1008" y="3494"/>
                </a:lnTo>
                <a:lnTo>
                  <a:pt x="916" y="3444"/>
                </a:lnTo>
                <a:lnTo>
                  <a:pt x="826" y="3388"/>
                </a:lnTo>
                <a:lnTo>
                  <a:pt x="740" y="3327"/>
                </a:lnTo>
                <a:lnTo>
                  <a:pt x="657" y="3261"/>
                </a:lnTo>
                <a:lnTo>
                  <a:pt x="580" y="3192"/>
                </a:lnTo>
                <a:lnTo>
                  <a:pt x="504" y="3116"/>
                </a:lnTo>
                <a:lnTo>
                  <a:pt x="435" y="3039"/>
                </a:lnTo>
                <a:lnTo>
                  <a:pt x="369" y="2956"/>
                </a:lnTo>
                <a:lnTo>
                  <a:pt x="308" y="2870"/>
                </a:lnTo>
                <a:lnTo>
                  <a:pt x="252" y="2780"/>
                </a:lnTo>
                <a:lnTo>
                  <a:pt x="202" y="2688"/>
                </a:lnTo>
                <a:lnTo>
                  <a:pt x="156" y="2592"/>
                </a:lnTo>
                <a:lnTo>
                  <a:pt x="115" y="2493"/>
                </a:lnTo>
                <a:lnTo>
                  <a:pt x="81" y="2391"/>
                </a:lnTo>
                <a:lnTo>
                  <a:pt x="53" y="2287"/>
                </a:lnTo>
                <a:lnTo>
                  <a:pt x="30" y="2181"/>
                </a:lnTo>
                <a:lnTo>
                  <a:pt x="13" y="2072"/>
                </a:lnTo>
                <a:lnTo>
                  <a:pt x="3" y="1961"/>
                </a:lnTo>
                <a:lnTo>
                  <a:pt x="0" y="1848"/>
                </a:lnTo>
                <a:lnTo>
                  <a:pt x="3" y="1736"/>
                </a:lnTo>
                <a:lnTo>
                  <a:pt x="13" y="1625"/>
                </a:lnTo>
                <a:lnTo>
                  <a:pt x="30" y="1516"/>
                </a:lnTo>
                <a:lnTo>
                  <a:pt x="53" y="1409"/>
                </a:lnTo>
                <a:lnTo>
                  <a:pt x="81" y="1305"/>
                </a:lnTo>
                <a:lnTo>
                  <a:pt x="115" y="1203"/>
                </a:lnTo>
                <a:lnTo>
                  <a:pt x="156" y="1104"/>
                </a:lnTo>
                <a:lnTo>
                  <a:pt x="202" y="1008"/>
                </a:lnTo>
                <a:lnTo>
                  <a:pt x="252" y="915"/>
                </a:lnTo>
                <a:lnTo>
                  <a:pt x="308" y="825"/>
                </a:lnTo>
                <a:lnTo>
                  <a:pt x="369" y="739"/>
                </a:lnTo>
                <a:lnTo>
                  <a:pt x="435" y="657"/>
                </a:lnTo>
                <a:lnTo>
                  <a:pt x="504" y="579"/>
                </a:lnTo>
                <a:lnTo>
                  <a:pt x="580" y="505"/>
                </a:lnTo>
                <a:lnTo>
                  <a:pt x="657" y="434"/>
                </a:lnTo>
                <a:lnTo>
                  <a:pt x="740" y="369"/>
                </a:lnTo>
                <a:lnTo>
                  <a:pt x="826" y="309"/>
                </a:lnTo>
                <a:lnTo>
                  <a:pt x="916" y="253"/>
                </a:lnTo>
                <a:lnTo>
                  <a:pt x="1008" y="201"/>
                </a:lnTo>
                <a:lnTo>
                  <a:pt x="1104" y="156"/>
                </a:lnTo>
                <a:lnTo>
                  <a:pt x="1203" y="116"/>
                </a:lnTo>
                <a:lnTo>
                  <a:pt x="1305" y="81"/>
                </a:lnTo>
                <a:lnTo>
                  <a:pt x="1409" y="52"/>
                </a:lnTo>
                <a:lnTo>
                  <a:pt x="1515" y="30"/>
                </a:lnTo>
                <a:lnTo>
                  <a:pt x="1624" y="13"/>
                </a:lnTo>
                <a:lnTo>
                  <a:pt x="1735" y="4"/>
                </a:lnTo>
                <a:lnTo>
                  <a:pt x="1848" y="0"/>
                </a:lnTo>
                <a:close/>
              </a:path>
            </a:pathLst>
          </a:custGeom>
          <a:solidFill>
            <a:srgbClr val="FFAE1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Roboto"/>
            </a:endParaRPr>
          </a:p>
        </p:txBody>
      </p:sp>
      <p:sp>
        <p:nvSpPr>
          <p:cNvPr id="10" name="TextBox 9">
            <a:extLst>
              <a:ext uri="{FF2B5EF4-FFF2-40B4-BE49-F238E27FC236}">
                <a16:creationId xmlns:a16="http://schemas.microsoft.com/office/drawing/2014/main" id="{1E0ACE93-2ECB-4B7B-9623-2AED5E3164F9}"/>
              </a:ext>
            </a:extLst>
          </p:cNvPr>
          <p:cNvSpPr txBox="1"/>
          <p:nvPr/>
        </p:nvSpPr>
        <p:spPr>
          <a:xfrm>
            <a:off x="1688286" y="1392001"/>
            <a:ext cx="8815427" cy="430887"/>
          </a:xfrm>
          <a:prstGeom prst="rect">
            <a:avLst/>
          </a:prstGeom>
          <a:noFill/>
        </p:spPr>
        <p:txBody>
          <a:bodyPr wrap="none" rtlCol="0">
            <a:spAutoFit/>
          </a:bodyPr>
          <a:lstStyle/>
          <a:p>
            <a:pPr algn="ctr"/>
            <a:r>
              <a:rPr lang="en-US" altLang="zh-CN" sz="2200" b="1" dirty="0"/>
              <a:t>New cryptocurrencies have overcome the potential traceability of Bitcoin.</a:t>
            </a:r>
          </a:p>
        </p:txBody>
      </p:sp>
      <p:pic>
        <p:nvPicPr>
          <p:cNvPr id="2" name="Picture 1">
            <a:extLst>
              <a:ext uri="{FF2B5EF4-FFF2-40B4-BE49-F238E27FC236}">
                <a16:creationId xmlns:a16="http://schemas.microsoft.com/office/drawing/2014/main" id="{C52DEFE0-6FB0-F642-81D0-C74C5162BD28}"/>
              </a:ext>
            </a:extLst>
          </p:cNvPr>
          <p:cNvPicPr>
            <a:picLocks noChangeAspect="1"/>
          </p:cNvPicPr>
          <p:nvPr/>
        </p:nvPicPr>
        <p:blipFill>
          <a:blip r:embed="rId2"/>
          <a:stretch>
            <a:fillRect/>
          </a:stretch>
        </p:blipFill>
        <p:spPr>
          <a:xfrm>
            <a:off x="6029384" y="2600741"/>
            <a:ext cx="5092974" cy="2864798"/>
          </a:xfrm>
          <a:prstGeom prst="rect">
            <a:avLst/>
          </a:prstGeom>
        </p:spPr>
      </p:pic>
    </p:spTree>
    <p:extLst>
      <p:ext uri="{BB962C8B-B14F-4D97-AF65-F5344CB8AC3E}">
        <p14:creationId xmlns:p14="http://schemas.microsoft.com/office/powerpoint/2010/main" val="16567589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1000"/>
                                        <p:tgtEl>
                                          <p:spTgt spid="3">
                                            <p:txEl>
                                              <p:pRg st="5" end="5"/>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1000"/>
                                        <p:tgtEl>
                                          <p:spTgt spid="3">
                                            <p:txEl>
                                              <p:pRg st="7" end="7"/>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1000"/>
                                        <p:tgtEl>
                                          <p:spTgt spid="3">
                                            <p:txEl>
                                              <p:pRg st="8" end="8"/>
                                            </p:txEl>
                                          </p:spTgt>
                                        </p:tgtEl>
                                      </p:cBhvr>
                                    </p:animEffect>
                                  </p:childTnLst>
                                </p:cTn>
                              </p:par>
                            </p:childTnLst>
                          </p:cTn>
                        </p:par>
                        <p:par>
                          <p:cTn id="20" fill="hold">
                            <p:stCondLst>
                              <p:cond delay="4000"/>
                            </p:stCondLst>
                            <p:childTnLst>
                              <p:par>
                                <p:cTn id="21" presetID="42"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11B5F9-4038-264D-A56E-11BAA8A576C8}"/>
              </a:ext>
            </a:extLst>
          </p:cNvPr>
          <p:cNvSpPr>
            <a:spLocks noGrp="1"/>
          </p:cNvSpPr>
          <p:nvPr>
            <p:ph type="sldNum" sz="quarter" idx="12"/>
          </p:nvPr>
        </p:nvSpPr>
        <p:spPr/>
        <p:txBody>
          <a:bodyPr/>
          <a:lstStyle/>
          <a:p>
            <a:fld id="{2533BDD9-87D3-49A3-977B-57D972955158}" type="slidenum">
              <a:rPr lang="en-GB" smtClean="0"/>
              <a:t>26</a:t>
            </a:fld>
            <a:endParaRPr lang="en-GB"/>
          </a:p>
        </p:txBody>
      </p:sp>
      <p:sp>
        <p:nvSpPr>
          <p:cNvPr id="7" name="Rectangle 6">
            <a:extLst>
              <a:ext uri="{FF2B5EF4-FFF2-40B4-BE49-F238E27FC236}">
                <a16:creationId xmlns:a16="http://schemas.microsoft.com/office/drawing/2014/main" id="{2F7A0B1D-2261-464F-A64E-DFE707A2DFC8}"/>
              </a:ext>
            </a:extLst>
          </p:cNvPr>
          <p:cNvSpPr/>
          <p:nvPr/>
        </p:nvSpPr>
        <p:spPr>
          <a:xfrm>
            <a:off x="2288224" y="5664917"/>
            <a:ext cx="7168262" cy="323165"/>
          </a:xfrm>
          <a:prstGeom prst="rect">
            <a:avLst/>
          </a:prstGeom>
        </p:spPr>
        <p:txBody>
          <a:bodyPr wrap="square">
            <a:spAutoFit/>
          </a:bodyPr>
          <a:lstStyle/>
          <a:p>
            <a:pPr algn="ctr">
              <a:lnSpc>
                <a:spcPct val="150000"/>
              </a:lnSpc>
              <a:spcAft>
                <a:spcPts val="0"/>
              </a:spcAft>
            </a:pPr>
            <a:r>
              <a:rPr lang="en-GB" sz="900" dirty="0">
                <a:solidFill>
                  <a:srgbClr val="4472C4"/>
                </a:solidFill>
                <a:latin typeface="Times New Roman" panose="02020603050405020304" pitchFamily="18" charset="0"/>
                <a:ea typeface="Times New Roman" panose="02020603050405020304" pitchFamily="18" charset="0"/>
              </a:rPr>
              <a:t>https://</a:t>
            </a:r>
            <a:r>
              <a:rPr lang="en-GB" sz="900" dirty="0" err="1">
                <a:solidFill>
                  <a:srgbClr val="4472C4"/>
                </a:solidFill>
                <a:latin typeface="Times New Roman" panose="02020603050405020304" pitchFamily="18" charset="0"/>
                <a:ea typeface="Times New Roman" panose="02020603050405020304" pitchFamily="18" charset="0"/>
              </a:rPr>
              <a:t>www.bleepingcomputer.com</a:t>
            </a:r>
            <a:r>
              <a:rPr lang="en-GB" sz="900" dirty="0">
                <a:solidFill>
                  <a:srgbClr val="4472C4"/>
                </a:solidFill>
                <a:latin typeface="Times New Roman" panose="02020603050405020304" pitchFamily="18" charset="0"/>
                <a:ea typeface="Times New Roman" panose="02020603050405020304" pitchFamily="18" charset="0"/>
              </a:rPr>
              <a:t>/news/cryptocurrency/litecoin-not-monero-is-the-second-most-dominant-dark-web-currency</a:t>
            </a:r>
            <a:r>
              <a:rPr lang="en-GB" sz="1000" dirty="0">
                <a:solidFill>
                  <a:srgbClr val="4472C4"/>
                </a:solidFill>
                <a:latin typeface="Times New Roman" panose="02020603050405020304" pitchFamily="18" charset="0"/>
                <a:ea typeface="Times New Roman" panose="02020603050405020304" pitchFamily="18" charset="0"/>
              </a:rPr>
              <a:t>/</a:t>
            </a:r>
            <a:endParaRPr lang="en-GB" sz="10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F2D92488-79AC-0B46-9F08-A36DC8F392D1}"/>
              </a:ext>
            </a:extLst>
          </p:cNvPr>
          <p:cNvSpPr/>
          <p:nvPr/>
        </p:nvSpPr>
        <p:spPr>
          <a:xfrm>
            <a:off x="2013966" y="567159"/>
            <a:ext cx="7720313" cy="4942389"/>
          </a:xfrm>
          <a:prstGeom prst="rect">
            <a:avLst/>
          </a:prstGeom>
          <a:solidFill>
            <a:srgbClr val="FFA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a:extLst>
              <a:ext uri="{FF2B5EF4-FFF2-40B4-BE49-F238E27FC236}">
                <a16:creationId xmlns:a16="http://schemas.microsoft.com/office/drawing/2014/main" id="{1E846145-EAB1-724D-BF1A-0B8A79674316}"/>
              </a:ext>
            </a:extLst>
          </p:cNvPr>
          <p:cNvPicPr>
            <a:picLocks noGrp="1"/>
          </p:cNvPicPr>
          <p:nvPr>
            <p:ph idx="1"/>
          </p:nvPr>
        </p:nvPicPr>
        <p:blipFill>
          <a:blip r:embed="rId2"/>
          <a:stretch>
            <a:fillRect/>
          </a:stretch>
        </p:blipFill>
        <p:spPr>
          <a:xfrm>
            <a:off x="2670658" y="1045693"/>
            <a:ext cx="6406928" cy="3985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08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9BEEF915-72EA-458A-817C-6382480F71D2}"/>
              </a:ext>
            </a:extLst>
          </p:cNvPr>
          <p:cNvSpPr/>
          <p:nvPr/>
        </p:nvSpPr>
        <p:spPr>
          <a:xfrm>
            <a:off x="2505689" y="2528784"/>
            <a:ext cx="1048592" cy="10485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2" name="Group 1"/>
          <p:cNvGrpSpPr/>
          <p:nvPr/>
        </p:nvGrpSpPr>
        <p:grpSpPr>
          <a:xfrm>
            <a:off x="4513677" y="1638545"/>
            <a:ext cx="3101032" cy="3055046"/>
            <a:chOff x="1426770" y="2366573"/>
            <a:chExt cx="3534235" cy="3534235"/>
          </a:xfrm>
        </p:grpSpPr>
        <p:sp>
          <p:nvSpPr>
            <p:cNvPr id="3" name="Block Arc 2"/>
            <p:cNvSpPr/>
            <p:nvPr/>
          </p:nvSpPr>
          <p:spPr>
            <a:xfrm flipH="1">
              <a:off x="1426770" y="2366573"/>
              <a:ext cx="3534235" cy="3534235"/>
            </a:xfrm>
            <a:prstGeom prst="blockArc">
              <a:avLst>
                <a:gd name="adj1" fmla="val 20380354"/>
                <a:gd name="adj2" fmla="val 16202949"/>
                <a:gd name="adj3" fmla="val 50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 name="Block Arc 3"/>
            <p:cNvSpPr/>
            <p:nvPr/>
          </p:nvSpPr>
          <p:spPr>
            <a:xfrm flipH="1">
              <a:off x="1712022" y="2651823"/>
              <a:ext cx="2963733" cy="2963734"/>
            </a:xfrm>
            <a:prstGeom prst="blockArc">
              <a:avLst>
                <a:gd name="adj1" fmla="val 3097302"/>
                <a:gd name="adj2" fmla="val 16212231"/>
                <a:gd name="adj3" fmla="val 61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 name="Block Arc 4"/>
            <p:cNvSpPr/>
            <p:nvPr/>
          </p:nvSpPr>
          <p:spPr>
            <a:xfrm flipH="1">
              <a:off x="2020857" y="2960660"/>
              <a:ext cx="2346061" cy="2346061"/>
            </a:xfrm>
            <a:prstGeom prst="blockArc">
              <a:avLst>
                <a:gd name="adj1" fmla="val 1583465"/>
                <a:gd name="adj2" fmla="val 16212547"/>
                <a:gd name="adj3" fmla="val 72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Block Arc 5"/>
            <p:cNvSpPr/>
            <p:nvPr/>
          </p:nvSpPr>
          <p:spPr>
            <a:xfrm flipH="1">
              <a:off x="2308581" y="3248384"/>
              <a:ext cx="1770612" cy="1770613"/>
            </a:xfrm>
            <a:prstGeom prst="blockArc">
              <a:avLst>
                <a:gd name="adj1" fmla="val 5043896"/>
                <a:gd name="adj2" fmla="val 16213195"/>
                <a:gd name="adj3" fmla="val 934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26" name="TextBox 25">
            <a:extLst>
              <a:ext uri="{FF2B5EF4-FFF2-40B4-BE49-F238E27FC236}">
                <a16:creationId xmlns:a16="http://schemas.microsoft.com/office/drawing/2014/main" id="{67D215DE-5486-42AF-8702-45E080685E49}"/>
              </a:ext>
            </a:extLst>
          </p:cNvPr>
          <p:cNvSpPr txBox="1"/>
          <p:nvPr/>
        </p:nvSpPr>
        <p:spPr>
          <a:xfrm>
            <a:off x="2969714" y="518793"/>
            <a:ext cx="6732372" cy="615553"/>
          </a:xfrm>
          <a:prstGeom prst="rect">
            <a:avLst/>
          </a:prstGeom>
          <a:noFill/>
        </p:spPr>
        <p:txBody>
          <a:bodyPr wrap="square" lIns="0" tIns="0" rIns="0" bIns="0" rtlCol="0">
            <a:spAutoFit/>
          </a:bodyPr>
          <a:lstStyle/>
          <a:p>
            <a:pPr algn="ctr"/>
            <a:r>
              <a:rPr lang="it-IT" sz="4000" b="1" dirty="0" err="1">
                <a:solidFill>
                  <a:srgbClr val="FDB813"/>
                </a:solidFill>
                <a:latin typeface="Lato Bold" panose="020F0502020204030203" pitchFamily="34" charset="0"/>
                <a:ea typeface="Lato Bold" panose="020F0502020204030203" pitchFamily="34" charset="0"/>
                <a:cs typeface="Lato Bold" panose="020F0502020204030203" pitchFamily="34" charset="0"/>
              </a:rPr>
              <a:t>Main</a:t>
            </a:r>
            <a:r>
              <a:rPr lang="it-IT" sz="4000" b="1" dirty="0">
                <a:solidFill>
                  <a:srgbClr val="FDB813"/>
                </a:solidFill>
                <a:latin typeface="Lato Bold" panose="020F0502020204030203" pitchFamily="34" charset="0"/>
                <a:ea typeface="Lato Bold" panose="020F0502020204030203" pitchFamily="34" charset="0"/>
                <a:cs typeface="Lato Bold" panose="020F0502020204030203" pitchFamily="34" charset="0"/>
              </a:rPr>
              <a:t> </a:t>
            </a:r>
            <a:r>
              <a:rPr lang="it-IT" sz="4000" b="1" dirty="0" err="1">
                <a:solidFill>
                  <a:srgbClr val="FDB813"/>
                </a:solidFill>
                <a:latin typeface="Lato Bold" panose="020F0502020204030203" pitchFamily="34" charset="0"/>
                <a:ea typeface="Lato Bold" panose="020F0502020204030203" pitchFamily="34" charset="0"/>
                <a:cs typeface="Lato Bold" panose="020F0502020204030203" pitchFamily="34" charset="0"/>
              </a:rPr>
              <a:t>Concerns</a:t>
            </a:r>
            <a:r>
              <a:rPr lang="it-IT" sz="4000" b="1" dirty="0">
                <a:solidFill>
                  <a:srgbClr val="FDB813"/>
                </a:solidFill>
                <a:latin typeface="Lato Bold" panose="020F0502020204030203" pitchFamily="34" charset="0"/>
                <a:ea typeface="Lato Bold" panose="020F0502020204030203" pitchFamily="34" charset="0"/>
                <a:cs typeface="Lato Bold" panose="020F0502020204030203" pitchFamily="34" charset="0"/>
              </a:rPr>
              <a:t> for </a:t>
            </a:r>
            <a:r>
              <a:rPr lang="it-IT" sz="4000" b="1" dirty="0" err="1">
                <a:solidFill>
                  <a:srgbClr val="FDB813"/>
                </a:solidFill>
                <a:latin typeface="Lato Bold" panose="020F0502020204030203" pitchFamily="34" charset="0"/>
                <a:ea typeface="Lato Bold" panose="020F0502020204030203" pitchFamily="34" charset="0"/>
                <a:cs typeface="Lato Bold" panose="020F0502020204030203" pitchFamily="34" charset="0"/>
              </a:rPr>
              <a:t>Regulators</a:t>
            </a:r>
            <a:r>
              <a:rPr lang="it-IT" sz="4000" b="1" dirty="0">
                <a:solidFill>
                  <a:srgbClr val="FDB813"/>
                </a:solidFill>
                <a:latin typeface="Lato Bold" panose="020F0502020204030203" pitchFamily="34" charset="0"/>
                <a:ea typeface="Lato Bold" panose="020F0502020204030203" pitchFamily="34" charset="0"/>
                <a:cs typeface="Lato Bold" panose="020F0502020204030203" pitchFamily="34" charset="0"/>
              </a:rPr>
              <a:t> </a:t>
            </a:r>
            <a:endParaRPr lang="en-US" sz="4000" b="1" dirty="0">
              <a:solidFill>
                <a:srgbClr val="FDB813"/>
              </a:solidFill>
              <a:latin typeface="Lato Bold" panose="020F0502020204030203" pitchFamily="34" charset="0"/>
              <a:ea typeface="Lato Bold" panose="020F0502020204030203" pitchFamily="34" charset="0"/>
              <a:cs typeface="Lato Bold" panose="020F0502020204030203" pitchFamily="34" charset="0"/>
            </a:endParaRPr>
          </a:p>
        </p:txBody>
      </p:sp>
      <p:sp>
        <p:nvSpPr>
          <p:cNvPr id="31" name="TextBox 30">
            <a:extLst>
              <a:ext uri="{FF2B5EF4-FFF2-40B4-BE49-F238E27FC236}">
                <a16:creationId xmlns:a16="http://schemas.microsoft.com/office/drawing/2014/main" id="{BF101CB4-E62B-4206-97B5-A04CCC70B1DE}"/>
              </a:ext>
            </a:extLst>
          </p:cNvPr>
          <p:cNvSpPr txBox="1"/>
          <p:nvPr/>
        </p:nvSpPr>
        <p:spPr>
          <a:xfrm>
            <a:off x="1780182" y="3680842"/>
            <a:ext cx="2517165" cy="738664"/>
          </a:xfrm>
          <a:prstGeom prst="rect">
            <a:avLst/>
          </a:prstGeom>
          <a:noFill/>
        </p:spPr>
        <p:txBody>
          <a:bodyPr wrap="square" lIns="0" tIns="0" rIns="0" bIns="0" rtlCol="0">
            <a:spAutoFit/>
          </a:bodyPr>
          <a:lstStyle/>
          <a:p>
            <a:pPr algn="ctr"/>
            <a:r>
              <a:rPr lang="en-US" sz="2400" b="1" cap="all" dirty="0">
                <a:latin typeface="Lato Bold" panose="020F0502020204030203" pitchFamily="34" charset="0"/>
                <a:ea typeface="Lato Bold" panose="020F0502020204030203" pitchFamily="34" charset="0"/>
                <a:cs typeface="Lato Bold" panose="020F0502020204030203" pitchFamily="34" charset="0"/>
              </a:rPr>
              <a:t>international collaboration</a:t>
            </a:r>
          </a:p>
        </p:txBody>
      </p:sp>
      <p:sp>
        <p:nvSpPr>
          <p:cNvPr id="32" name="TextBox 31">
            <a:extLst>
              <a:ext uri="{FF2B5EF4-FFF2-40B4-BE49-F238E27FC236}">
                <a16:creationId xmlns:a16="http://schemas.microsoft.com/office/drawing/2014/main" id="{7E4E9DEB-C141-4F88-8303-1B29D15A0160}"/>
              </a:ext>
            </a:extLst>
          </p:cNvPr>
          <p:cNvSpPr txBox="1"/>
          <p:nvPr/>
        </p:nvSpPr>
        <p:spPr>
          <a:xfrm flipH="1">
            <a:off x="2110480" y="4558940"/>
            <a:ext cx="1839009" cy="538609"/>
          </a:xfrm>
          <a:prstGeom prst="rect">
            <a:avLst/>
          </a:prstGeom>
          <a:effectLst>
            <a:glow rad="101600">
              <a:schemeClr val="accent1">
                <a:satMod val="175000"/>
                <a:alpha val="40000"/>
              </a:schemeClr>
            </a:glow>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lgn="ctr">
              <a:lnSpc>
                <a:spcPct val="125000"/>
              </a:lnSpc>
            </a:pPr>
            <a:r>
              <a:rPr lang="it-IT" sz="1400" dirty="0">
                <a:latin typeface="Lato Regular" panose="020F0502020204030203" pitchFamily="34" charset="0"/>
                <a:ea typeface="Lato Regular" panose="020F0502020204030203" pitchFamily="34" charset="0"/>
                <a:cs typeface="Lato Regular" panose="020F0502020204030203" pitchFamily="34" charset="0"/>
              </a:rPr>
              <a:t>Create a global </a:t>
            </a:r>
            <a:r>
              <a:rPr lang="it-IT" sz="1400" dirty="0" err="1">
                <a:latin typeface="Lato Regular" panose="020F0502020204030203" pitchFamily="34" charset="0"/>
                <a:ea typeface="Lato Regular" panose="020F0502020204030203" pitchFamily="34" charset="0"/>
                <a:cs typeface="Lato Regular" panose="020F0502020204030203" pitchFamily="34" charset="0"/>
              </a:rPr>
              <a:t>agreement</a:t>
            </a:r>
            <a:endParaRPr lang="en-US" sz="14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3" name="Shape 2624">
            <a:extLst>
              <a:ext uri="{FF2B5EF4-FFF2-40B4-BE49-F238E27FC236}">
                <a16:creationId xmlns:a16="http://schemas.microsoft.com/office/drawing/2014/main" id="{DA1B55CB-D5AB-4976-BA0F-75FBC890E483}"/>
              </a:ext>
            </a:extLst>
          </p:cNvPr>
          <p:cNvSpPr/>
          <p:nvPr/>
        </p:nvSpPr>
        <p:spPr>
          <a:xfrm>
            <a:off x="2784233" y="2798634"/>
            <a:ext cx="510966" cy="50889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34" name="TextBox 33">
            <a:extLst>
              <a:ext uri="{FF2B5EF4-FFF2-40B4-BE49-F238E27FC236}">
                <a16:creationId xmlns:a16="http://schemas.microsoft.com/office/drawing/2014/main" id="{C881197B-6D1C-41AD-A67B-7A0E4170D611}"/>
              </a:ext>
            </a:extLst>
          </p:cNvPr>
          <p:cNvSpPr txBox="1"/>
          <p:nvPr/>
        </p:nvSpPr>
        <p:spPr>
          <a:xfrm>
            <a:off x="7621183" y="3706612"/>
            <a:ext cx="3219537" cy="738664"/>
          </a:xfrm>
          <a:prstGeom prst="rect">
            <a:avLst/>
          </a:prstGeom>
          <a:noFill/>
        </p:spPr>
        <p:txBody>
          <a:bodyPr wrap="square" lIns="0" tIns="0" rIns="0" bIns="0" rtlCol="0">
            <a:spAutoFit/>
          </a:bodyPr>
          <a:lstStyle/>
          <a:p>
            <a:pPr algn="ctr"/>
            <a:r>
              <a:rPr lang="it-IT" sz="2400" b="1" cap="all" dirty="0">
                <a:latin typeface="Lato Bold" panose="020F0502020204030203" pitchFamily="34" charset="0"/>
                <a:ea typeface="Lato Bold" panose="020F0502020204030203" pitchFamily="34" charset="0"/>
                <a:cs typeface="Lato Bold" panose="020F0502020204030203" pitchFamily="34" charset="0"/>
              </a:rPr>
              <a:t>Balance of </a:t>
            </a:r>
          </a:p>
          <a:p>
            <a:pPr algn="ctr"/>
            <a:r>
              <a:rPr lang="it-IT" sz="2400" b="1" cap="all" dirty="0">
                <a:latin typeface="Lato Bold" panose="020F0502020204030203" pitchFamily="34" charset="0"/>
                <a:ea typeface="Lato Bold" panose="020F0502020204030203" pitchFamily="34" charset="0"/>
                <a:cs typeface="Lato Bold" panose="020F0502020204030203" pitchFamily="34" charset="0"/>
              </a:rPr>
              <a:t>Security &amp; Innovation</a:t>
            </a:r>
            <a:endParaRPr lang="en-US" sz="2400" b="1" cap="all" dirty="0">
              <a:latin typeface="Lato Bold" panose="020F0502020204030203" pitchFamily="34" charset="0"/>
              <a:ea typeface="Lato Bold" panose="020F0502020204030203" pitchFamily="34" charset="0"/>
              <a:cs typeface="Lato Bold" panose="020F0502020204030203" pitchFamily="34" charset="0"/>
            </a:endParaRPr>
          </a:p>
        </p:txBody>
      </p:sp>
      <p:sp>
        <p:nvSpPr>
          <p:cNvPr id="35" name="TextBox 34">
            <a:extLst>
              <a:ext uri="{FF2B5EF4-FFF2-40B4-BE49-F238E27FC236}">
                <a16:creationId xmlns:a16="http://schemas.microsoft.com/office/drawing/2014/main" id="{8F880E30-9286-44B7-A949-FB66A96D6A17}"/>
              </a:ext>
            </a:extLst>
          </p:cNvPr>
          <p:cNvSpPr txBox="1"/>
          <p:nvPr/>
        </p:nvSpPr>
        <p:spPr>
          <a:xfrm flipH="1">
            <a:off x="8214999" y="4693262"/>
            <a:ext cx="2031903" cy="538609"/>
          </a:xfrm>
          <a:prstGeom prst="rect">
            <a:avLst/>
          </a:prstGeom>
          <a:effectLst>
            <a:glow rad="101600">
              <a:schemeClr val="accent1">
                <a:satMod val="175000"/>
                <a:alpha val="40000"/>
              </a:schemeClr>
            </a:glow>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lgn="ctr">
              <a:lnSpc>
                <a:spcPct val="125000"/>
              </a:lnSpc>
            </a:pPr>
            <a:r>
              <a:rPr lang="it-IT" sz="1400" dirty="0" err="1">
                <a:latin typeface="Lato Regular" panose="020F0502020204030203" pitchFamily="34" charset="0"/>
                <a:ea typeface="Lato Regular" panose="020F0502020204030203" pitchFamily="34" charset="0"/>
                <a:cs typeface="Lato Regular" panose="020F0502020204030203" pitchFamily="34" charset="0"/>
              </a:rPr>
              <a:t>Need</a:t>
            </a:r>
            <a:r>
              <a:rPr lang="it-IT" sz="1400" dirty="0">
                <a:latin typeface="Lato Regular" panose="020F0502020204030203" pitchFamily="34" charset="0"/>
                <a:ea typeface="Lato Regular" panose="020F0502020204030203" pitchFamily="34" charset="0"/>
                <a:cs typeface="Lato Regular" panose="020F0502020204030203" pitchFamily="34" charset="0"/>
              </a:rPr>
              <a:t> of a </a:t>
            </a:r>
            <a:r>
              <a:rPr lang="it-IT" sz="1400" dirty="0" err="1">
                <a:latin typeface="Lato Regular" panose="020F0502020204030203" pitchFamily="34" charset="0"/>
                <a:ea typeface="Lato Regular" panose="020F0502020204030203" pitchFamily="34" charset="0"/>
                <a:cs typeface="Lato Regular" panose="020F0502020204030203" pitchFamily="34" charset="0"/>
              </a:rPr>
              <a:t>Facilitative</a:t>
            </a:r>
            <a:r>
              <a:rPr lang="it-IT" sz="1400" dirty="0">
                <a:latin typeface="Lato Regular" panose="020F0502020204030203" pitchFamily="34" charset="0"/>
                <a:ea typeface="Lato Regular" panose="020F0502020204030203" pitchFamily="34" charset="0"/>
                <a:cs typeface="Lato Regular" panose="020F0502020204030203" pitchFamily="34" charset="0"/>
              </a:rPr>
              <a:t> Framework </a:t>
            </a:r>
            <a:endParaRPr lang="en-US" sz="1400"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38" name="Oval 37">
            <a:extLst>
              <a:ext uri="{FF2B5EF4-FFF2-40B4-BE49-F238E27FC236}">
                <a16:creationId xmlns:a16="http://schemas.microsoft.com/office/drawing/2014/main" id="{19DD6987-EA30-4789-AD75-979D65853321}"/>
              </a:ext>
            </a:extLst>
          </p:cNvPr>
          <p:cNvSpPr/>
          <p:nvPr/>
        </p:nvSpPr>
        <p:spPr>
          <a:xfrm>
            <a:off x="8653494" y="2528784"/>
            <a:ext cx="1048592" cy="10485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9" name="Shape 2624">
            <a:extLst>
              <a:ext uri="{FF2B5EF4-FFF2-40B4-BE49-F238E27FC236}">
                <a16:creationId xmlns:a16="http://schemas.microsoft.com/office/drawing/2014/main" id="{73F9EBB0-CFE6-4370-B1C8-BA4D49974666}"/>
              </a:ext>
            </a:extLst>
          </p:cNvPr>
          <p:cNvSpPr/>
          <p:nvPr/>
        </p:nvSpPr>
        <p:spPr>
          <a:xfrm>
            <a:off x="8932037" y="2798634"/>
            <a:ext cx="510966" cy="50889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20" name="Group 19">
            <a:extLst>
              <a:ext uri="{FF2B5EF4-FFF2-40B4-BE49-F238E27FC236}">
                <a16:creationId xmlns:a16="http://schemas.microsoft.com/office/drawing/2014/main" id="{418DD570-2E03-AD4A-8B43-85C5A46A6897}"/>
              </a:ext>
            </a:extLst>
          </p:cNvPr>
          <p:cNvGrpSpPr/>
          <p:nvPr/>
        </p:nvGrpSpPr>
        <p:grpSpPr>
          <a:xfrm>
            <a:off x="3622965" y="1215547"/>
            <a:ext cx="1172818" cy="116465"/>
            <a:chOff x="0" y="2533035"/>
            <a:chExt cx="1563757" cy="155287"/>
          </a:xfrm>
          <a:solidFill>
            <a:srgbClr val="FDB813"/>
          </a:solidFill>
        </p:grpSpPr>
        <p:cxnSp>
          <p:nvCxnSpPr>
            <p:cNvPr id="21" name="Straight Connector 20">
              <a:extLst>
                <a:ext uri="{FF2B5EF4-FFF2-40B4-BE49-F238E27FC236}">
                  <a16:creationId xmlns:a16="http://schemas.microsoft.com/office/drawing/2014/main" id="{EB4C2516-BE40-B54C-9FD6-7792CBEEAFAC}"/>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516C68A-7D0D-DE46-BF27-32F3F73D0B9F}"/>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417077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ctangle 297">
            <a:extLst>
              <a:ext uri="{FF2B5EF4-FFF2-40B4-BE49-F238E27FC236}">
                <a16:creationId xmlns:a16="http://schemas.microsoft.com/office/drawing/2014/main" id="{7C28F704-42BC-41A5-A4D1-AE0F17D24957}"/>
              </a:ext>
            </a:extLst>
          </p:cNvPr>
          <p:cNvSpPr/>
          <p:nvPr/>
        </p:nvSpPr>
        <p:spPr>
          <a:xfrm>
            <a:off x="0" y="1374574"/>
            <a:ext cx="12191999" cy="1320521"/>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600" b="1" dirty="0">
                <a:latin typeface="Raleway" panose="020B0003030101060003" pitchFamily="34" charset="0"/>
              </a:rPr>
              <a:t>  The Ethics &amp; Regulation of FinTech</a:t>
            </a:r>
            <a:endParaRPr lang="en-GB" sz="2000" b="1" dirty="0">
              <a:latin typeface="Raleway" panose="020B0003030101060003" pitchFamily="34" charset="0"/>
            </a:endParaRPr>
          </a:p>
          <a:p>
            <a:pPr algn="ctr"/>
            <a:endParaRPr lang="en-GB" sz="1000" b="1" dirty="0">
              <a:solidFill>
                <a:schemeClr val="bg1">
                  <a:lumMod val="50000"/>
                </a:schemeClr>
              </a:solidFill>
              <a:latin typeface="Raleway" panose="020B0003030101060003" pitchFamily="34" charset="0"/>
            </a:endParaRPr>
          </a:p>
          <a:p>
            <a:pPr algn="ctr"/>
            <a:r>
              <a:rPr lang="en-GB" sz="2000" b="1" dirty="0">
                <a:solidFill>
                  <a:schemeClr val="bg1">
                    <a:lumMod val="50000"/>
                  </a:schemeClr>
                </a:solidFill>
                <a:latin typeface="Raleway" panose="020B0003030101060003" pitchFamily="34" charset="0"/>
              </a:rPr>
              <a:t>28 Feb 2018, 5:30-7pm		Boyd Orr Building, room 611 </a:t>
            </a:r>
            <a:r>
              <a:rPr lang="en-GB" sz="2000" b="1" dirty="0">
                <a:solidFill>
                  <a:schemeClr val="bg1">
                    <a:lumMod val="50000"/>
                  </a:schemeClr>
                </a:solidFill>
                <a:latin typeface="Raleway" panose="020B0003030101060003" pitchFamily="34" charset="0"/>
                <a:sym typeface="Montserrat"/>
              </a:rPr>
              <a:t>E,</a:t>
            </a:r>
            <a:r>
              <a:rPr lang="en-GB" sz="2000" b="1" dirty="0">
                <a:solidFill>
                  <a:schemeClr val="bg1">
                    <a:lumMod val="50000"/>
                  </a:schemeClr>
                </a:solidFill>
                <a:latin typeface="Raleway" panose="020B0003030101060003" pitchFamily="34" charset="0"/>
                <a:ea typeface="Montserrat"/>
                <a:cs typeface="Montserrat"/>
                <a:sym typeface="Montserrat"/>
              </a:rPr>
              <a:t> Glasgow University</a:t>
            </a:r>
            <a:endParaRPr lang="en-GB" sz="2000" b="1" dirty="0">
              <a:solidFill>
                <a:schemeClr val="bg1">
                  <a:lumMod val="50000"/>
                </a:schemeClr>
              </a:solidFill>
              <a:latin typeface="Raleway" panose="020B0003030101060003" pitchFamily="34" charset="0"/>
              <a:sym typeface="Montserrat"/>
            </a:endParaRPr>
          </a:p>
        </p:txBody>
      </p:sp>
      <p:sp>
        <p:nvSpPr>
          <p:cNvPr id="328" name="Rectangle 327">
            <a:extLst>
              <a:ext uri="{FF2B5EF4-FFF2-40B4-BE49-F238E27FC236}">
                <a16:creationId xmlns:a16="http://schemas.microsoft.com/office/drawing/2014/main" id="{D463E481-CC7D-4EA1-9ABF-FFA52B9D0303}"/>
              </a:ext>
            </a:extLst>
          </p:cNvPr>
          <p:cNvSpPr/>
          <p:nvPr/>
        </p:nvSpPr>
        <p:spPr>
          <a:xfrm>
            <a:off x="0" y="6357021"/>
            <a:ext cx="12191999" cy="514236"/>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500" b="1" dirty="0">
                <a:solidFill>
                  <a:schemeClr val="bg1"/>
                </a:solidFill>
                <a:latin typeface="Raleway" panose="020B0003030101060003" pitchFamily="34" charset="0"/>
              </a:rPr>
              <a:t>UoG FinTech Society  |  @</a:t>
            </a:r>
            <a:r>
              <a:rPr lang="en-GB" sz="1500" b="1" dirty="0" err="1">
                <a:solidFill>
                  <a:schemeClr val="bg1"/>
                </a:solidFill>
                <a:latin typeface="Raleway" panose="020B0003030101060003" pitchFamily="34" charset="0"/>
              </a:rPr>
              <a:t>UoGfintech</a:t>
            </a:r>
            <a:r>
              <a:rPr lang="en-GB" sz="1500" b="1" dirty="0">
                <a:solidFill>
                  <a:schemeClr val="bg1"/>
                </a:solidFill>
                <a:latin typeface="Raleway" panose="020B0003030101060003" pitchFamily="34" charset="0"/>
              </a:rPr>
              <a:t>   |   info@uogfintech.com  |  www.uogfintech.com</a:t>
            </a:r>
          </a:p>
        </p:txBody>
      </p:sp>
      <p:grpSp>
        <p:nvGrpSpPr>
          <p:cNvPr id="135" name="officeArt object" descr="Group 150">
            <a:extLst>
              <a:ext uri="{FF2B5EF4-FFF2-40B4-BE49-F238E27FC236}">
                <a16:creationId xmlns:a16="http://schemas.microsoft.com/office/drawing/2014/main" id="{3CF97891-082F-479F-8520-959DEA5C9AB2}"/>
              </a:ext>
            </a:extLst>
          </p:cNvPr>
          <p:cNvGrpSpPr/>
          <p:nvPr/>
        </p:nvGrpSpPr>
        <p:grpSpPr>
          <a:xfrm>
            <a:off x="4059606" y="244531"/>
            <a:ext cx="4090480" cy="997312"/>
            <a:chOff x="0" y="-1"/>
            <a:chExt cx="3573779" cy="852815"/>
          </a:xfrm>
        </p:grpSpPr>
        <p:grpSp>
          <p:nvGrpSpPr>
            <p:cNvPr id="136" name="Group 135">
              <a:extLst>
                <a:ext uri="{FF2B5EF4-FFF2-40B4-BE49-F238E27FC236}">
                  <a16:creationId xmlns:a16="http://schemas.microsoft.com/office/drawing/2014/main" id="{79377A78-A2AC-4A66-93B2-537D4F629830}"/>
                </a:ext>
              </a:extLst>
            </p:cNvPr>
            <p:cNvGrpSpPr/>
            <p:nvPr/>
          </p:nvGrpSpPr>
          <p:grpSpPr>
            <a:xfrm>
              <a:off x="0" y="0"/>
              <a:ext cx="694022" cy="852814"/>
              <a:chOff x="0" y="0"/>
              <a:chExt cx="694022" cy="852814"/>
            </a:xfrm>
          </p:grpSpPr>
          <p:sp>
            <p:nvSpPr>
              <p:cNvPr id="138" name="Oval 137">
                <a:extLst>
                  <a:ext uri="{FF2B5EF4-FFF2-40B4-BE49-F238E27FC236}">
                    <a16:creationId xmlns:a16="http://schemas.microsoft.com/office/drawing/2014/main" id="{79CF75BB-CD1F-485D-9542-16C5233D3896}"/>
                  </a:ext>
                </a:extLst>
              </p:cNvPr>
              <p:cNvSpPr/>
              <p:nvPr/>
            </p:nvSpPr>
            <p:spPr>
              <a:xfrm>
                <a:off x="323849" y="0"/>
                <a:ext cx="152011" cy="147964"/>
              </a:xfrm>
              <a:prstGeom prst="ellipse">
                <a:avLst/>
              </a:prstGeom>
              <a:noFill/>
              <a:ln w="28575" cap="flat">
                <a:solidFill>
                  <a:srgbClr val="262626"/>
                </a:solidFill>
                <a:prstDash val="solid"/>
                <a:miter lim="800000"/>
              </a:ln>
              <a:effectLst/>
            </p:spPr>
            <p:txBody>
              <a:bodyPr/>
              <a:lstStyle/>
              <a:p>
                <a:endParaRPr lang="en-GB"/>
              </a:p>
            </p:txBody>
          </p:sp>
          <p:sp>
            <p:nvSpPr>
              <p:cNvPr id="139" name="Oval 138">
                <a:extLst>
                  <a:ext uri="{FF2B5EF4-FFF2-40B4-BE49-F238E27FC236}">
                    <a16:creationId xmlns:a16="http://schemas.microsoft.com/office/drawing/2014/main" id="{71402FB5-8EA7-48AE-99D8-80820F771019}"/>
                  </a:ext>
                </a:extLst>
              </p:cNvPr>
              <p:cNvSpPr/>
              <p:nvPr/>
            </p:nvSpPr>
            <p:spPr>
              <a:xfrm>
                <a:off x="0" y="180974"/>
                <a:ext cx="152011" cy="147965"/>
              </a:xfrm>
              <a:prstGeom prst="ellipse">
                <a:avLst/>
              </a:prstGeom>
              <a:noFill/>
              <a:ln w="28575" cap="flat">
                <a:solidFill>
                  <a:srgbClr val="262626"/>
                </a:solidFill>
                <a:prstDash val="solid"/>
                <a:miter lim="800000"/>
              </a:ln>
              <a:effectLst/>
            </p:spPr>
            <p:txBody>
              <a:bodyPr/>
              <a:lstStyle/>
              <a:p>
                <a:endParaRPr lang="en-GB"/>
              </a:p>
            </p:txBody>
          </p:sp>
          <p:sp>
            <p:nvSpPr>
              <p:cNvPr id="140" name="Oval 139">
                <a:extLst>
                  <a:ext uri="{FF2B5EF4-FFF2-40B4-BE49-F238E27FC236}">
                    <a16:creationId xmlns:a16="http://schemas.microsoft.com/office/drawing/2014/main" id="{4D7E161D-A9FB-4C88-9888-292A6C5CDA88}"/>
                  </a:ext>
                </a:extLst>
              </p:cNvPr>
              <p:cNvSpPr/>
              <p:nvPr/>
            </p:nvSpPr>
            <p:spPr>
              <a:xfrm>
                <a:off x="0" y="533399"/>
                <a:ext cx="152011" cy="147965"/>
              </a:xfrm>
              <a:prstGeom prst="ellipse">
                <a:avLst/>
              </a:prstGeom>
              <a:noFill/>
              <a:ln w="28575" cap="flat">
                <a:solidFill>
                  <a:srgbClr val="262626"/>
                </a:solidFill>
                <a:prstDash val="solid"/>
                <a:miter lim="800000"/>
              </a:ln>
              <a:effectLst/>
            </p:spPr>
            <p:txBody>
              <a:bodyPr/>
              <a:lstStyle/>
              <a:p>
                <a:endParaRPr lang="en-GB"/>
              </a:p>
            </p:txBody>
          </p:sp>
          <p:sp>
            <p:nvSpPr>
              <p:cNvPr id="141" name="Oval 140">
                <a:extLst>
                  <a:ext uri="{FF2B5EF4-FFF2-40B4-BE49-F238E27FC236}">
                    <a16:creationId xmlns:a16="http://schemas.microsoft.com/office/drawing/2014/main" id="{4EF61284-028F-4981-9654-F2C917FBFA53}"/>
                  </a:ext>
                </a:extLst>
              </p:cNvPr>
              <p:cNvSpPr/>
              <p:nvPr/>
            </p:nvSpPr>
            <p:spPr>
              <a:xfrm>
                <a:off x="314324" y="704849"/>
                <a:ext cx="152011" cy="147965"/>
              </a:xfrm>
              <a:prstGeom prst="ellipse">
                <a:avLst/>
              </a:prstGeom>
              <a:noFill/>
              <a:ln w="28575" cap="flat">
                <a:solidFill>
                  <a:srgbClr val="262626"/>
                </a:solidFill>
                <a:prstDash val="solid"/>
                <a:miter lim="800000"/>
              </a:ln>
              <a:effectLst/>
            </p:spPr>
            <p:txBody>
              <a:bodyPr/>
              <a:lstStyle/>
              <a:p>
                <a:endParaRPr lang="en-GB"/>
              </a:p>
            </p:txBody>
          </p:sp>
          <p:grpSp>
            <p:nvGrpSpPr>
              <p:cNvPr id="142" name="Oval 108">
                <a:extLst>
                  <a:ext uri="{FF2B5EF4-FFF2-40B4-BE49-F238E27FC236}">
                    <a16:creationId xmlns:a16="http://schemas.microsoft.com/office/drawing/2014/main" id="{B71C7A1A-0454-43A9-A000-F2C27DCAFC30}"/>
                  </a:ext>
                </a:extLst>
              </p:cNvPr>
              <p:cNvGrpSpPr/>
              <p:nvPr/>
            </p:nvGrpSpPr>
            <p:grpSpPr>
              <a:xfrm>
                <a:off x="276223" y="314323"/>
                <a:ext cx="227495" cy="221441"/>
                <a:chOff x="-1" y="-1"/>
                <a:chExt cx="227494" cy="221440"/>
              </a:xfrm>
            </p:grpSpPr>
            <p:sp>
              <p:nvSpPr>
                <p:cNvPr id="250" name="Shape 1073742019">
                  <a:extLst>
                    <a:ext uri="{FF2B5EF4-FFF2-40B4-BE49-F238E27FC236}">
                      <a16:creationId xmlns:a16="http://schemas.microsoft.com/office/drawing/2014/main" id="{2903EAB7-A852-4F54-9C53-5BB418593567}"/>
                    </a:ext>
                  </a:extLst>
                </p:cNvPr>
                <p:cNvSpPr/>
                <p:nvPr/>
              </p:nvSpPr>
              <p:spPr>
                <a:xfrm>
                  <a:off x="-1" y="-1"/>
                  <a:ext cx="227494" cy="221440"/>
                </a:xfrm>
                <a:prstGeom prst="ellipse">
                  <a:avLst/>
                </a:prstGeom>
                <a:solidFill>
                  <a:srgbClr val="262626"/>
                </a:solidFill>
                <a:ln w="28575" cap="flat">
                  <a:solidFill>
                    <a:srgbClr val="262626"/>
                  </a:solidFill>
                  <a:prstDash val="solid"/>
                  <a:miter lim="800000"/>
                </a:ln>
                <a:effectLst/>
              </p:spPr>
              <p:txBody>
                <a:bodyPr/>
                <a:lstStyle/>
                <a:p>
                  <a:endParaRPr lang="en-GB"/>
                </a:p>
              </p:txBody>
            </p:sp>
            <p:sp>
              <p:nvSpPr>
                <p:cNvPr id="251" name="Shape 1073742020">
                  <a:extLst>
                    <a:ext uri="{FF2B5EF4-FFF2-40B4-BE49-F238E27FC236}">
                      <a16:creationId xmlns:a16="http://schemas.microsoft.com/office/drawing/2014/main" id="{22DD6E5F-F402-4F3B-8BF9-55B57DB43CEA}"/>
                    </a:ext>
                  </a:extLst>
                </p:cNvPr>
                <p:cNvSpPr/>
                <p:nvPr/>
              </p:nvSpPr>
              <p:spPr>
                <a:xfrm>
                  <a:off x="33314" y="32429"/>
                  <a:ext cx="160863" cy="156579"/>
                </a:xfrm>
                <a:prstGeom prst="rect">
                  <a:avLst/>
                </a:prstGeom>
                <a:noFill/>
                <a:ln w="12700" cap="flat">
                  <a:noFill/>
                  <a:miter lim="400000"/>
                </a:ln>
                <a:effectLst/>
              </p:spPr>
              <p:txBody>
                <a:bodyPr/>
                <a:lstStyle/>
                <a:p>
                  <a:endParaRPr lang="en-GB"/>
                </a:p>
              </p:txBody>
            </p:sp>
          </p:grpSp>
          <p:cxnSp>
            <p:nvCxnSpPr>
              <p:cNvPr id="158" name="Straight Connector 157">
                <a:extLst>
                  <a:ext uri="{FF2B5EF4-FFF2-40B4-BE49-F238E27FC236}">
                    <a16:creationId xmlns:a16="http://schemas.microsoft.com/office/drawing/2014/main" id="{E50558B1-15F5-42FC-AC37-4EA9CBAC4669}"/>
                  </a:ext>
                </a:extLst>
              </p:cNvPr>
              <p:cNvCxnSpPr/>
              <p:nvPr/>
            </p:nvCxnSpPr>
            <p:spPr>
              <a:xfrm flipV="1">
                <a:off x="76199" y="323850"/>
                <a:ext cx="1" cy="208755"/>
              </a:xfrm>
              <a:prstGeom prst="line">
                <a:avLst/>
              </a:prstGeom>
              <a:noFill/>
              <a:ln w="28575" cap="flat">
                <a:solidFill>
                  <a:srgbClr val="262626"/>
                </a:solidFill>
                <a:prstDash val="solid"/>
                <a:miter lim="800000"/>
              </a:ln>
              <a:effectLst/>
            </p:spPr>
          </p:cxnSp>
          <p:cxnSp>
            <p:nvCxnSpPr>
              <p:cNvPr id="166" name="Straight Connector 165">
                <a:extLst>
                  <a:ext uri="{FF2B5EF4-FFF2-40B4-BE49-F238E27FC236}">
                    <a16:creationId xmlns:a16="http://schemas.microsoft.com/office/drawing/2014/main" id="{81609947-50A0-43FE-8F1B-382428A99784}"/>
                  </a:ext>
                </a:extLst>
              </p:cNvPr>
              <p:cNvCxnSpPr/>
              <p:nvPr/>
            </p:nvCxnSpPr>
            <p:spPr>
              <a:xfrm flipV="1">
                <a:off x="133349" y="76200"/>
                <a:ext cx="191540" cy="123602"/>
              </a:xfrm>
              <a:prstGeom prst="line">
                <a:avLst/>
              </a:prstGeom>
              <a:noFill/>
              <a:ln w="28575" cap="flat">
                <a:solidFill>
                  <a:srgbClr val="262626"/>
                </a:solidFill>
                <a:prstDash val="solid"/>
                <a:miter lim="800000"/>
              </a:ln>
              <a:effectLst/>
            </p:spPr>
          </p:cxnSp>
          <p:cxnSp>
            <p:nvCxnSpPr>
              <p:cNvPr id="168" name="Straight Connector 167">
                <a:extLst>
                  <a:ext uri="{FF2B5EF4-FFF2-40B4-BE49-F238E27FC236}">
                    <a16:creationId xmlns:a16="http://schemas.microsoft.com/office/drawing/2014/main" id="{576DE7D4-7804-44FE-AC2D-C9CDD4A30D9F}"/>
                  </a:ext>
                </a:extLst>
              </p:cNvPr>
              <p:cNvCxnSpPr/>
              <p:nvPr/>
            </p:nvCxnSpPr>
            <p:spPr>
              <a:xfrm>
                <a:off x="133349" y="285749"/>
                <a:ext cx="150605" cy="80954"/>
              </a:xfrm>
              <a:prstGeom prst="line">
                <a:avLst/>
              </a:prstGeom>
              <a:noFill/>
              <a:ln w="28575" cap="flat">
                <a:solidFill>
                  <a:srgbClr val="262626"/>
                </a:solidFill>
                <a:prstDash val="solid"/>
                <a:miter lim="800000"/>
              </a:ln>
              <a:effectLst/>
            </p:spPr>
          </p:cxnSp>
          <p:cxnSp>
            <p:nvCxnSpPr>
              <p:cNvPr id="178" name="Straight Connector 177">
                <a:extLst>
                  <a:ext uri="{FF2B5EF4-FFF2-40B4-BE49-F238E27FC236}">
                    <a16:creationId xmlns:a16="http://schemas.microsoft.com/office/drawing/2014/main" id="{33CFA405-EE11-4E29-AFF7-224DBE6A2D0C}"/>
                  </a:ext>
                </a:extLst>
              </p:cNvPr>
              <p:cNvCxnSpPr/>
              <p:nvPr/>
            </p:nvCxnSpPr>
            <p:spPr>
              <a:xfrm>
                <a:off x="133349" y="666749"/>
                <a:ext cx="189028" cy="121159"/>
              </a:xfrm>
              <a:prstGeom prst="line">
                <a:avLst/>
              </a:prstGeom>
              <a:noFill/>
              <a:ln w="28575" cap="flat">
                <a:solidFill>
                  <a:srgbClr val="262626"/>
                </a:solidFill>
                <a:prstDash val="solid"/>
                <a:miter lim="800000"/>
              </a:ln>
              <a:effectLst/>
            </p:spPr>
          </p:cxnSp>
          <p:cxnSp>
            <p:nvCxnSpPr>
              <p:cNvPr id="181" name="Straight Connector 180">
                <a:extLst>
                  <a:ext uri="{FF2B5EF4-FFF2-40B4-BE49-F238E27FC236}">
                    <a16:creationId xmlns:a16="http://schemas.microsoft.com/office/drawing/2014/main" id="{E4BF34F8-78CB-4A30-A483-C068287538AC}"/>
                  </a:ext>
                </a:extLst>
              </p:cNvPr>
              <p:cNvCxnSpPr/>
              <p:nvPr/>
            </p:nvCxnSpPr>
            <p:spPr>
              <a:xfrm>
                <a:off x="476249" y="76199"/>
                <a:ext cx="189361" cy="101932"/>
              </a:xfrm>
              <a:prstGeom prst="line">
                <a:avLst/>
              </a:prstGeom>
              <a:noFill/>
              <a:ln w="28575" cap="flat">
                <a:solidFill>
                  <a:srgbClr val="262626"/>
                </a:solidFill>
                <a:prstDash val="solid"/>
                <a:miter lim="800000"/>
              </a:ln>
              <a:effectLst/>
            </p:spPr>
          </p:cxnSp>
          <p:cxnSp>
            <p:nvCxnSpPr>
              <p:cNvPr id="183" name="Straight Connector 182">
                <a:extLst>
                  <a:ext uri="{FF2B5EF4-FFF2-40B4-BE49-F238E27FC236}">
                    <a16:creationId xmlns:a16="http://schemas.microsoft.com/office/drawing/2014/main" id="{9727D40F-8340-43D2-A2FC-DAE80DFA21C4}"/>
                  </a:ext>
                </a:extLst>
              </p:cNvPr>
              <p:cNvCxnSpPr/>
              <p:nvPr/>
            </p:nvCxnSpPr>
            <p:spPr>
              <a:xfrm>
                <a:off x="495299" y="476249"/>
                <a:ext cx="177653" cy="105912"/>
              </a:xfrm>
              <a:prstGeom prst="line">
                <a:avLst/>
              </a:prstGeom>
              <a:noFill/>
              <a:ln w="28575" cap="flat">
                <a:solidFill>
                  <a:srgbClr val="262626"/>
                </a:solidFill>
                <a:prstDash val="solid"/>
                <a:miter lim="800000"/>
              </a:ln>
              <a:effectLst/>
            </p:spPr>
          </p:cxnSp>
          <p:cxnSp>
            <p:nvCxnSpPr>
              <p:cNvPr id="186" name="Straight Connector 185">
                <a:extLst>
                  <a:ext uri="{FF2B5EF4-FFF2-40B4-BE49-F238E27FC236}">
                    <a16:creationId xmlns:a16="http://schemas.microsoft.com/office/drawing/2014/main" id="{3972BD65-61A7-4234-A1AD-7847CD38E626}"/>
                  </a:ext>
                </a:extLst>
              </p:cNvPr>
              <p:cNvCxnSpPr/>
              <p:nvPr/>
            </p:nvCxnSpPr>
            <p:spPr>
              <a:xfrm flipV="1">
                <a:off x="466724" y="666743"/>
                <a:ext cx="206228" cy="121158"/>
              </a:xfrm>
              <a:prstGeom prst="line">
                <a:avLst/>
              </a:prstGeom>
              <a:noFill/>
              <a:ln w="28575" cap="flat">
                <a:solidFill>
                  <a:srgbClr val="262626"/>
                </a:solidFill>
                <a:prstDash val="solid"/>
                <a:miter lim="800000"/>
              </a:ln>
              <a:effectLst/>
            </p:spPr>
          </p:cxnSp>
          <p:cxnSp>
            <p:nvCxnSpPr>
              <p:cNvPr id="202" name="Straight Connector 201">
                <a:extLst>
                  <a:ext uri="{FF2B5EF4-FFF2-40B4-BE49-F238E27FC236}">
                    <a16:creationId xmlns:a16="http://schemas.microsoft.com/office/drawing/2014/main" id="{8704F897-00DA-4250-ADEC-F3EA4413A5DD}"/>
                  </a:ext>
                </a:extLst>
              </p:cNvPr>
              <p:cNvCxnSpPr/>
              <p:nvPr/>
            </p:nvCxnSpPr>
            <p:spPr>
              <a:xfrm flipV="1">
                <a:off x="504824" y="266697"/>
                <a:ext cx="189198" cy="104562"/>
              </a:xfrm>
              <a:prstGeom prst="line">
                <a:avLst/>
              </a:prstGeom>
              <a:noFill/>
              <a:ln w="28575" cap="flat">
                <a:solidFill>
                  <a:srgbClr val="262626"/>
                </a:solidFill>
                <a:prstDash val="solid"/>
                <a:miter lim="800000"/>
              </a:ln>
              <a:effectLst/>
            </p:spPr>
          </p:cxnSp>
          <p:cxnSp>
            <p:nvCxnSpPr>
              <p:cNvPr id="209" name="Straight Connector 208">
                <a:extLst>
                  <a:ext uri="{FF2B5EF4-FFF2-40B4-BE49-F238E27FC236}">
                    <a16:creationId xmlns:a16="http://schemas.microsoft.com/office/drawing/2014/main" id="{3A952580-468D-4FB5-BEF6-915796913885}"/>
                  </a:ext>
                </a:extLst>
              </p:cNvPr>
              <p:cNvCxnSpPr/>
              <p:nvPr/>
            </p:nvCxnSpPr>
            <p:spPr>
              <a:xfrm flipV="1">
                <a:off x="390524" y="533400"/>
                <a:ext cx="93" cy="174373"/>
              </a:xfrm>
              <a:prstGeom prst="line">
                <a:avLst/>
              </a:prstGeom>
              <a:noFill/>
              <a:ln w="28575" cap="flat">
                <a:solidFill>
                  <a:srgbClr val="262626"/>
                </a:solidFill>
                <a:prstDash val="solid"/>
                <a:miter lim="800000"/>
              </a:ln>
              <a:effectLst/>
            </p:spPr>
          </p:cxnSp>
          <p:cxnSp>
            <p:nvCxnSpPr>
              <p:cNvPr id="236" name="Straight Connector 235">
                <a:extLst>
                  <a:ext uri="{FF2B5EF4-FFF2-40B4-BE49-F238E27FC236}">
                    <a16:creationId xmlns:a16="http://schemas.microsoft.com/office/drawing/2014/main" id="{3EAA9020-DB74-45F4-9840-D5DF2595CF2D}"/>
                  </a:ext>
                </a:extLst>
              </p:cNvPr>
              <p:cNvCxnSpPr/>
              <p:nvPr/>
            </p:nvCxnSpPr>
            <p:spPr>
              <a:xfrm flipV="1">
                <a:off x="390524" y="266700"/>
                <a:ext cx="1" cy="48866"/>
              </a:xfrm>
              <a:prstGeom prst="line">
                <a:avLst/>
              </a:prstGeom>
              <a:noFill/>
              <a:ln w="28575" cap="rnd">
                <a:solidFill>
                  <a:srgbClr val="262626"/>
                </a:solidFill>
                <a:prstDash val="solid"/>
                <a:miter lim="800000"/>
              </a:ln>
              <a:effectLst/>
            </p:spPr>
          </p:cxnSp>
          <p:cxnSp>
            <p:nvCxnSpPr>
              <p:cNvPr id="238" name="Straight Connector 237">
                <a:extLst>
                  <a:ext uri="{FF2B5EF4-FFF2-40B4-BE49-F238E27FC236}">
                    <a16:creationId xmlns:a16="http://schemas.microsoft.com/office/drawing/2014/main" id="{7B120EE9-FE3B-457A-B79F-E0C7028CBBCD}"/>
                  </a:ext>
                </a:extLst>
              </p:cNvPr>
              <p:cNvCxnSpPr/>
              <p:nvPr/>
            </p:nvCxnSpPr>
            <p:spPr>
              <a:xfrm flipV="1">
                <a:off x="400049" y="152400"/>
                <a:ext cx="1" cy="49620"/>
              </a:xfrm>
              <a:prstGeom prst="line">
                <a:avLst/>
              </a:prstGeom>
              <a:noFill/>
              <a:ln w="28575" cap="rnd">
                <a:solidFill>
                  <a:srgbClr val="262626"/>
                </a:solidFill>
                <a:prstDash val="solid"/>
                <a:miter lim="800000"/>
              </a:ln>
              <a:effectLst/>
            </p:spPr>
          </p:cxnSp>
          <p:pic>
            <p:nvPicPr>
              <p:cNvPr id="245" name="Picture 244" descr="Picture 134">
                <a:extLst>
                  <a:ext uri="{FF2B5EF4-FFF2-40B4-BE49-F238E27FC236}">
                    <a16:creationId xmlns:a16="http://schemas.microsoft.com/office/drawing/2014/main" id="{32DE5F77-FC30-4080-8CC9-C98F757FAB92}"/>
                  </a:ext>
                </a:extLst>
              </p:cNvPr>
              <p:cNvPicPr>
                <a:picLocks noChangeAspect="1"/>
              </p:cNvPicPr>
              <p:nvPr/>
            </p:nvPicPr>
            <p:blipFill>
              <a:blip r:embed="rId2">
                <a:extLst/>
              </a:blip>
              <a:stretch>
                <a:fillRect/>
              </a:stretch>
            </p:blipFill>
            <p:spPr>
              <a:xfrm>
                <a:off x="317271" y="330427"/>
                <a:ext cx="177166" cy="210186"/>
              </a:xfrm>
              <a:prstGeom prst="rect">
                <a:avLst/>
              </a:prstGeom>
              <a:ln w="12700" cap="flat">
                <a:noFill/>
                <a:miter lim="400000"/>
              </a:ln>
              <a:effectLst/>
            </p:spPr>
          </p:pic>
          <p:cxnSp>
            <p:nvCxnSpPr>
              <p:cNvPr id="246" name="Straight Connector 245">
                <a:extLst>
                  <a:ext uri="{FF2B5EF4-FFF2-40B4-BE49-F238E27FC236}">
                    <a16:creationId xmlns:a16="http://schemas.microsoft.com/office/drawing/2014/main" id="{871804F8-A2C4-4795-88C3-F2A54644FFD3}"/>
                  </a:ext>
                </a:extLst>
              </p:cNvPr>
              <p:cNvCxnSpPr/>
              <p:nvPr/>
            </p:nvCxnSpPr>
            <p:spPr>
              <a:xfrm flipV="1">
                <a:off x="133349" y="476250"/>
                <a:ext cx="158135" cy="85513"/>
              </a:xfrm>
              <a:prstGeom prst="line">
                <a:avLst/>
              </a:prstGeom>
              <a:noFill/>
              <a:ln w="28575" cap="flat">
                <a:solidFill>
                  <a:srgbClr val="262626"/>
                </a:solidFill>
                <a:prstDash val="solid"/>
                <a:miter lim="800000"/>
              </a:ln>
              <a:effectLst/>
            </p:spPr>
          </p:cxnSp>
        </p:grpSp>
        <p:sp>
          <p:nvSpPr>
            <p:cNvPr id="137" name="Text Box 149">
              <a:extLst>
                <a:ext uri="{FF2B5EF4-FFF2-40B4-BE49-F238E27FC236}">
                  <a16:creationId xmlns:a16="http://schemas.microsoft.com/office/drawing/2014/main" id="{85F35153-0CBF-4A0B-BE04-ED2AB1D8F2C1}"/>
                </a:ext>
              </a:extLst>
            </p:cNvPr>
            <p:cNvSpPr/>
            <p:nvPr/>
          </p:nvSpPr>
          <p:spPr>
            <a:xfrm>
              <a:off x="638174" y="-1"/>
              <a:ext cx="2935605" cy="818515"/>
            </a:xfrm>
            <a:prstGeom prst="rect">
              <a:avLst/>
            </a:prstGeom>
            <a:noFill/>
            <a:ln w="12700" cap="flat">
              <a:noFill/>
              <a:miter lim="400000"/>
            </a:ln>
            <a:effectLst/>
          </p:spPr>
          <p:txBody>
            <a:bodyPr wrap="square" lIns="0" tIns="0" rIns="0" bIns="0" numCol="1" anchor="t">
              <a:noAutofit/>
            </a:bodyPr>
            <a:lstStyle/>
            <a:p>
              <a:pPr>
                <a:lnSpc>
                  <a:spcPct val="107000"/>
                </a:lnSpc>
                <a:spcAft>
                  <a:spcPts val="0"/>
                </a:spcAft>
              </a:pPr>
              <a:r>
                <a:rPr lang="en-US" sz="2900" b="1" dirty="0">
                  <a:solidFill>
                    <a:srgbClr val="262626"/>
                  </a:solidFill>
                  <a:effectLst/>
                  <a:uFill>
                    <a:solidFill>
                      <a:srgbClr val="000000"/>
                    </a:solidFill>
                  </a:uFill>
                  <a:latin typeface="Raleway" panose="020B0003030101060003" pitchFamily="34" charset="0"/>
                  <a:ea typeface="Raleway" panose="020B0003030101060003" pitchFamily="34" charset="0"/>
                  <a:cs typeface="Raleway" panose="020B0003030101060003" pitchFamily="34" charset="0"/>
                </a:rPr>
                <a:t>Glasgow</a:t>
              </a:r>
              <a:r>
                <a:rPr lang="en-US" sz="2900" dirty="0">
                  <a:solidFill>
                    <a:srgbClr val="262626"/>
                  </a:solidFill>
                  <a:effectLst/>
                  <a:uFill>
                    <a:solidFill>
                      <a:srgbClr val="000000"/>
                    </a:solidFill>
                  </a:uFill>
                  <a:latin typeface="Raleway" panose="020B0003030101060003" pitchFamily="34" charset="0"/>
                  <a:ea typeface="Raleway" panose="020B0003030101060003" pitchFamily="34" charset="0"/>
                  <a:cs typeface="Raleway" panose="020B0003030101060003" pitchFamily="34" charset="0"/>
                </a:rPr>
                <a:t> University</a:t>
              </a:r>
              <a:endParaRPr lang="en-GB" sz="2900" dirty="0">
                <a:solidFill>
                  <a:srgbClr val="000000"/>
                </a:solidFill>
                <a:effectLst/>
                <a:uFill>
                  <a:solidFill>
                    <a:srgbClr val="000000"/>
                  </a:solidFill>
                </a:uFill>
                <a:latin typeface="Calibri" panose="020F0502020204030204" pitchFamily="34" charset="0"/>
                <a:ea typeface="Calibri" panose="020F0502020204030204" pitchFamily="34" charset="0"/>
              </a:endParaRPr>
            </a:p>
            <a:p>
              <a:pPr>
                <a:lnSpc>
                  <a:spcPct val="107000"/>
                </a:lnSpc>
                <a:spcAft>
                  <a:spcPts val="0"/>
                </a:spcAft>
              </a:pPr>
              <a:r>
                <a:rPr lang="en-US" sz="2900" b="1" dirty="0">
                  <a:solidFill>
                    <a:srgbClr val="262626"/>
                  </a:solidFill>
                  <a:effectLst/>
                  <a:uFill>
                    <a:solidFill>
                      <a:srgbClr val="000000"/>
                    </a:solidFill>
                  </a:uFill>
                  <a:latin typeface="Raleway" panose="020B0003030101060003" pitchFamily="34" charset="0"/>
                  <a:ea typeface="Raleway" panose="020B0003030101060003" pitchFamily="34" charset="0"/>
                  <a:cs typeface="Raleway" panose="020B0003030101060003" pitchFamily="34" charset="0"/>
                </a:rPr>
                <a:t>FinTech</a:t>
              </a:r>
              <a:r>
                <a:rPr lang="en-US" sz="2900" dirty="0">
                  <a:solidFill>
                    <a:srgbClr val="262626"/>
                  </a:solidFill>
                  <a:effectLst/>
                  <a:uFill>
                    <a:solidFill>
                      <a:srgbClr val="000000"/>
                    </a:solidFill>
                  </a:uFill>
                  <a:latin typeface="Raleway" panose="020B0003030101060003" pitchFamily="34" charset="0"/>
                  <a:ea typeface="Raleway" panose="020B0003030101060003" pitchFamily="34" charset="0"/>
                  <a:cs typeface="Raleway" panose="020B0003030101060003" pitchFamily="34" charset="0"/>
                </a:rPr>
                <a:t> Society</a:t>
              </a:r>
              <a:endParaRPr lang="en-GB" sz="2900" dirty="0">
                <a:solidFill>
                  <a:srgbClr val="000000"/>
                </a:solidFill>
                <a:effectLst/>
                <a:uFill>
                  <a:solidFill>
                    <a:srgbClr val="000000"/>
                  </a:solidFill>
                </a:uFill>
                <a:latin typeface="Calibri" panose="020F0502020204030204" pitchFamily="34" charset="0"/>
                <a:ea typeface="Calibri" panose="020F0502020204030204" pitchFamily="34" charset="0"/>
              </a:endParaRPr>
            </a:p>
          </p:txBody>
        </p:sp>
      </p:grpSp>
      <p:sp>
        <p:nvSpPr>
          <p:cNvPr id="253" name="Rectangle 252">
            <a:extLst>
              <a:ext uri="{FF2B5EF4-FFF2-40B4-BE49-F238E27FC236}">
                <a16:creationId xmlns:a16="http://schemas.microsoft.com/office/drawing/2014/main" id="{0B9A144B-E5A8-4855-9593-68828EC9B3A5}"/>
              </a:ext>
            </a:extLst>
          </p:cNvPr>
          <p:cNvSpPr/>
          <p:nvPr/>
        </p:nvSpPr>
        <p:spPr>
          <a:xfrm>
            <a:off x="1189689" y="4092963"/>
            <a:ext cx="4273047" cy="474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bg2">
                    <a:lumMod val="50000"/>
                  </a:schemeClr>
                </a:solidFill>
                <a:latin typeface="Raleway" panose="020B0003030101060003" pitchFamily="34" charset="0"/>
              </a:rPr>
              <a:t>Ethical use of Personal Data &amp; GDPR</a:t>
            </a:r>
          </a:p>
        </p:txBody>
      </p:sp>
      <p:sp>
        <p:nvSpPr>
          <p:cNvPr id="254" name="Rectangle 253">
            <a:extLst>
              <a:ext uri="{FF2B5EF4-FFF2-40B4-BE49-F238E27FC236}">
                <a16:creationId xmlns:a16="http://schemas.microsoft.com/office/drawing/2014/main" id="{4340F1B7-0988-4C70-B446-4ACAEFD88DAD}"/>
              </a:ext>
            </a:extLst>
          </p:cNvPr>
          <p:cNvSpPr/>
          <p:nvPr/>
        </p:nvSpPr>
        <p:spPr>
          <a:xfrm>
            <a:off x="1226605" y="4001508"/>
            <a:ext cx="4933565" cy="474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000" dirty="0">
              <a:solidFill>
                <a:schemeClr val="bg2">
                  <a:lumMod val="50000"/>
                </a:schemeClr>
              </a:solidFill>
              <a:latin typeface="Raleway" panose="020B0003030101060003" pitchFamily="34" charset="0"/>
            </a:endParaRPr>
          </a:p>
        </p:txBody>
      </p:sp>
      <p:sp>
        <p:nvSpPr>
          <p:cNvPr id="255" name="Rectangle 254">
            <a:extLst>
              <a:ext uri="{FF2B5EF4-FFF2-40B4-BE49-F238E27FC236}">
                <a16:creationId xmlns:a16="http://schemas.microsoft.com/office/drawing/2014/main" id="{E331E8B3-8EA0-4837-ABBA-327243E8B290}"/>
              </a:ext>
            </a:extLst>
          </p:cNvPr>
          <p:cNvSpPr/>
          <p:nvPr/>
        </p:nvSpPr>
        <p:spPr>
          <a:xfrm>
            <a:off x="1198252" y="3280084"/>
            <a:ext cx="4605053" cy="457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bg2">
                    <a:lumMod val="50000"/>
                  </a:schemeClr>
                </a:solidFill>
                <a:latin typeface="Raleway" panose="020B0003030101060003" pitchFamily="34" charset="0"/>
              </a:rPr>
              <a:t>Fintech Regulations</a:t>
            </a:r>
          </a:p>
        </p:txBody>
      </p:sp>
      <p:sp>
        <p:nvSpPr>
          <p:cNvPr id="258" name="Rectangle 257">
            <a:extLst>
              <a:ext uri="{FF2B5EF4-FFF2-40B4-BE49-F238E27FC236}">
                <a16:creationId xmlns:a16="http://schemas.microsoft.com/office/drawing/2014/main" id="{20F640AC-0CE0-4860-B2CE-8100E33BD2C6}"/>
              </a:ext>
            </a:extLst>
          </p:cNvPr>
          <p:cNvSpPr/>
          <p:nvPr/>
        </p:nvSpPr>
        <p:spPr>
          <a:xfrm>
            <a:off x="289382" y="2610767"/>
            <a:ext cx="4168732" cy="765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solidFill>
                <a:latin typeface="Raleway" panose="020B0003030101060003" pitchFamily="34" charset="0"/>
              </a:rPr>
              <a:t>Topics covered at the workshop:</a:t>
            </a:r>
            <a:endParaRPr lang="en-GB" sz="2000" b="1" dirty="0">
              <a:solidFill>
                <a:schemeClr val="tx1"/>
              </a:solidFill>
              <a:latin typeface="Raleway" panose="020B0003030101060003" pitchFamily="34" charset="0"/>
              <a:sym typeface="Montserrat"/>
            </a:endParaRPr>
          </a:p>
        </p:txBody>
      </p:sp>
      <p:sp>
        <p:nvSpPr>
          <p:cNvPr id="259" name="Rectangle 258">
            <a:extLst>
              <a:ext uri="{FF2B5EF4-FFF2-40B4-BE49-F238E27FC236}">
                <a16:creationId xmlns:a16="http://schemas.microsoft.com/office/drawing/2014/main" id="{8185627D-C8B5-4BEE-98E6-1721C9A8DCA0}"/>
              </a:ext>
            </a:extLst>
          </p:cNvPr>
          <p:cNvSpPr/>
          <p:nvPr/>
        </p:nvSpPr>
        <p:spPr>
          <a:xfrm>
            <a:off x="1234924" y="5174926"/>
            <a:ext cx="4933565" cy="474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000" dirty="0">
              <a:solidFill>
                <a:schemeClr val="bg2">
                  <a:lumMod val="50000"/>
                </a:schemeClr>
              </a:solidFill>
              <a:latin typeface="Raleway" panose="020B0003030101060003" pitchFamily="34" charset="0"/>
            </a:endParaRPr>
          </a:p>
        </p:txBody>
      </p:sp>
      <p:sp>
        <p:nvSpPr>
          <p:cNvPr id="260" name="Rectangle 259">
            <a:extLst>
              <a:ext uri="{FF2B5EF4-FFF2-40B4-BE49-F238E27FC236}">
                <a16:creationId xmlns:a16="http://schemas.microsoft.com/office/drawing/2014/main" id="{0078A189-CA3F-4CB8-AF06-C02D1005F802}"/>
              </a:ext>
            </a:extLst>
          </p:cNvPr>
          <p:cNvSpPr/>
          <p:nvPr/>
        </p:nvSpPr>
        <p:spPr>
          <a:xfrm>
            <a:off x="1198251" y="5588851"/>
            <a:ext cx="4077474" cy="457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bg2">
                    <a:lumMod val="50000"/>
                  </a:schemeClr>
                </a:solidFill>
                <a:latin typeface="Raleway" panose="020B0003030101060003" pitchFamily="34" charset="0"/>
              </a:rPr>
              <a:t>Regulations on illegal activities with the use of cryptocurrencies</a:t>
            </a:r>
          </a:p>
        </p:txBody>
      </p:sp>
      <p:sp>
        <p:nvSpPr>
          <p:cNvPr id="268" name="Shape 250">
            <a:extLst>
              <a:ext uri="{FF2B5EF4-FFF2-40B4-BE49-F238E27FC236}">
                <a16:creationId xmlns:a16="http://schemas.microsoft.com/office/drawing/2014/main" id="{3898BEB3-1DC1-4DD9-8DA2-B71B93253425}"/>
              </a:ext>
            </a:extLst>
          </p:cNvPr>
          <p:cNvSpPr/>
          <p:nvPr/>
        </p:nvSpPr>
        <p:spPr>
          <a:xfrm>
            <a:off x="613436" y="3271800"/>
            <a:ext cx="532280" cy="532280"/>
          </a:xfrm>
          <a:prstGeom prst="ellipse">
            <a:avLst/>
          </a:prstGeom>
          <a:solidFill>
            <a:srgbClr val="FDB813"/>
          </a:solidFill>
          <a:ln w="12700">
            <a:miter lim="400000"/>
          </a:ln>
        </p:spPr>
        <p:txBody>
          <a:bodyPr lIns="19050" tIns="19050" rIns="19050" bIns="19050" anchor="ctr"/>
          <a:lstStyle/>
          <a:p>
            <a:endParaRPr sz="1500" dirty="0">
              <a:solidFill>
                <a:srgbClr val="FDB813"/>
              </a:solidFill>
            </a:endParaRPr>
          </a:p>
        </p:txBody>
      </p:sp>
      <p:pic>
        <p:nvPicPr>
          <p:cNvPr id="5" name="Picture 4">
            <a:extLst>
              <a:ext uri="{FF2B5EF4-FFF2-40B4-BE49-F238E27FC236}">
                <a16:creationId xmlns:a16="http://schemas.microsoft.com/office/drawing/2014/main" id="{7DD2A483-E888-4163-82F7-CA366DF91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83" y="3858844"/>
            <a:ext cx="3285081" cy="2505088"/>
          </a:xfrm>
          <a:prstGeom prst="rect">
            <a:avLst/>
          </a:prstGeom>
        </p:spPr>
      </p:pic>
      <p:sp>
        <p:nvSpPr>
          <p:cNvPr id="273" name="Shape 253">
            <a:extLst>
              <a:ext uri="{FF2B5EF4-FFF2-40B4-BE49-F238E27FC236}">
                <a16:creationId xmlns:a16="http://schemas.microsoft.com/office/drawing/2014/main" id="{4670A288-5952-4DD2-9950-72388D7EE732}"/>
              </a:ext>
            </a:extLst>
          </p:cNvPr>
          <p:cNvSpPr/>
          <p:nvPr/>
        </p:nvSpPr>
        <p:spPr>
          <a:xfrm>
            <a:off x="613435" y="4002763"/>
            <a:ext cx="534824" cy="534824"/>
          </a:xfrm>
          <a:prstGeom prst="ellipse">
            <a:avLst/>
          </a:prstGeom>
          <a:solidFill>
            <a:schemeClr val="bg2">
              <a:lumMod val="50000"/>
            </a:schemeClr>
          </a:solidFill>
          <a:ln w="12700">
            <a:miter lim="400000"/>
          </a:ln>
        </p:spPr>
        <p:txBody>
          <a:bodyPr lIns="19050" tIns="19050" rIns="19050" bIns="19050" anchor="ctr"/>
          <a:lstStyle/>
          <a:p>
            <a:endParaRPr sz="1500"/>
          </a:p>
        </p:txBody>
      </p:sp>
      <p:sp>
        <p:nvSpPr>
          <p:cNvPr id="278" name="Shape 256">
            <a:extLst>
              <a:ext uri="{FF2B5EF4-FFF2-40B4-BE49-F238E27FC236}">
                <a16:creationId xmlns:a16="http://schemas.microsoft.com/office/drawing/2014/main" id="{220F93AE-17AC-474C-8701-9F638E15B4ED}"/>
              </a:ext>
            </a:extLst>
          </p:cNvPr>
          <p:cNvSpPr/>
          <p:nvPr/>
        </p:nvSpPr>
        <p:spPr>
          <a:xfrm>
            <a:off x="613435" y="4789763"/>
            <a:ext cx="532280" cy="532280"/>
          </a:xfrm>
          <a:prstGeom prst="ellipse">
            <a:avLst/>
          </a:prstGeom>
          <a:solidFill>
            <a:schemeClr val="accent3"/>
          </a:solidFill>
          <a:ln w="12700">
            <a:miter lim="400000"/>
          </a:ln>
        </p:spPr>
        <p:txBody>
          <a:bodyPr lIns="19050" tIns="19050" rIns="19050" bIns="19050" anchor="ctr"/>
          <a:lstStyle/>
          <a:p>
            <a:endParaRPr sz="1500"/>
          </a:p>
        </p:txBody>
      </p:sp>
      <p:sp>
        <p:nvSpPr>
          <p:cNvPr id="279" name="Shape 256">
            <a:extLst>
              <a:ext uri="{FF2B5EF4-FFF2-40B4-BE49-F238E27FC236}">
                <a16:creationId xmlns:a16="http://schemas.microsoft.com/office/drawing/2014/main" id="{671E0E4C-1411-4491-BA9B-1639ECB2E936}"/>
              </a:ext>
            </a:extLst>
          </p:cNvPr>
          <p:cNvSpPr/>
          <p:nvPr/>
        </p:nvSpPr>
        <p:spPr>
          <a:xfrm>
            <a:off x="613434" y="5537757"/>
            <a:ext cx="532280" cy="532280"/>
          </a:xfrm>
          <a:prstGeom prst="ellipse">
            <a:avLst/>
          </a:prstGeom>
          <a:solidFill>
            <a:srgbClr val="FDB813"/>
          </a:solidFill>
          <a:ln w="12700">
            <a:miter lim="400000"/>
          </a:ln>
        </p:spPr>
        <p:txBody>
          <a:bodyPr lIns="19050" tIns="19050" rIns="19050" bIns="19050" anchor="ctr"/>
          <a:lstStyle/>
          <a:p>
            <a:endParaRPr sz="1500"/>
          </a:p>
        </p:txBody>
      </p:sp>
      <p:sp>
        <p:nvSpPr>
          <p:cNvPr id="281" name="Rectangle 280">
            <a:extLst>
              <a:ext uri="{FF2B5EF4-FFF2-40B4-BE49-F238E27FC236}">
                <a16:creationId xmlns:a16="http://schemas.microsoft.com/office/drawing/2014/main" id="{AFDAB5BD-B508-4CB9-B1CD-195578D271F9}"/>
              </a:ext>
            </a:extLst>
          </p:cNvPr>
          <p:cNvSpPr/>
          <p:nvPr/>
        </p:nvSpPr>
        <p:spPr>
          <a:xfrm>
            <a:off x="5858016" y="2579072"/>
            <a:ext cx="4168732" cy="765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solidFill>
                <a:latin typeface="Raleway" panose="020B0003030101060003" pitchFamily="34" charset="0"/>
              </a:rPr>
              <a:t>» Guest speaker</a:t>
            </a:r>
            <a:endParaRPr lang="en-GB" sz="2000" b="1" dirty="0">
              <a:solidFill>
                <a:schemeClr val="tx1"/>
              </a:solidFill>
              <a:latin typeface="Raleway" panose="020B0003030101060003" pitchFamily="34" charset="0"/>
              <a:sym typeface="Montserrat"/>
            </a:endParaRPr>
          </a:p>
        </p:txBody>
      </p:sp>
      <p:sp>
        <p:nvSpPr>
          <p:cNvPr id="282" name="Rectangle 281">
            <a:extLst>
              <a:ext uri="{FF2B5EF4-FFF2-40B4-BE49-F238E27FC236}">
                <a16:creationId xmlns:a16="http://schemas.microsoft.com/office/drawing/2014/main" id="{17A44F58-154E-4B81-BE00-98AF5E47F7EC}"/>
              </a:ext>
            </a:extLst>
          </p:cNvPr>
          <p:cNvSpPr/>
          <p:nvPr/>
        </p:nvSpPr>
        <p:spPr>
          <a:xfrm>
            <a:off x="7010398" y="3976862"/>
            <a:ext cx="3195961" cy="437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00" dirty="0" err="1">
                <a:solidFill>
                  <a:schemeClr val="tx1">
                    <a:lumMod val="65000"/>
                    <a:lumOff val="35000"/>
                  </a:schemeClr>
                </a:solidFill>
                <a:latin typeface="Raleway" panose="020B0003030101060003" pitchFamily="34" charset="0"/>
              </a:rPr>
              <a:t>Burness</a:t>
            </a:r>
            <a:r>
              <a:rPr lang="en-GB" sz="1500" dirty="0">
                <a:solidFill>
                  <a:schemeClr val="tx1">
                    <a:lumMod val="65000"/>
                    <a:lumOff val="35000"/>
                  </a:schemeClr>
                </a:solidFill>
                <a:latin typeface="Raleway" panose="020B0003030101060003" pitchFamily="34" charset="0"/>
              </a:rPr>
              <a:t> Paull is a top tier Scottish commercial law firm.</a:t>
            </a:r>
          </a:p>
        </p:txBody>
      </p:sp>
      <p:sp>
        <p:nvSpPr>
          <p:cNvPr id="285" name="Shape 2557">
            <a:extLst>
              <a:ext uri="{FF2B5EF4-FFF2-40B4-BE49-F238E27FC236}">
                <a16:creationId xmlns:a16="http://schemas.microsoft.com/office/drawing/2014/main" id="{9BB82FB3-E776-4329-8BDF-2EC4ECAEA672}"/>
              </a:ext>
            </a:extLst>
          </p:cNvPr>
          <p:cNvSpPr/>
          <p:nvPr/>
        </p:nvSpPr>
        <p:spPr>
          <a:xfrm>
            <a:off x="711305" y="3393249"/>
            <a:ext cx="335618" cy="335618"/>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1"/>
              </a:solidFill>
            </a:endParaRPr>
          </a:p>
        </p:txBody>
      </p:sp>
      <p:sp>
        <p:nvSpPr>
          <p:cNvPr id="286" name="Shape 2802">
            <a:extLst>
              <a:ext uri="{FF2B5EF4-FFF2-40B4-BE49-F238E27FC236}">
                <a16:creationId xmlns:a16="http://schemas.microsoft.com/office/drawing/2014/main" id="{FCBA67F3-2046-4CF4-821A-69EB337F32A9}"/>
              </a:ext>
            </a:extLst>
          </p:cNvPr>
          <p:cNvSpPr/>
          <p:nvPr/>
        </p:nvSpPr>
        <p:spPr>
          <a:xfrm>
            <a:off x="706114" y="4143450"/>
            <a:ext cx="335618" cy="244084"/>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1"/>
              </a:solidFill>
            </a:endParaRPr>
          </a:p>
        </p:txBody>
      </p:sp>
      <p:sp>
        <p:nvSpPr>
          <p:cNvPr id="287" name="Shape 2944">
            <a:extLst>
              <a:ext uri="{FF2B5EF4-FFF2-40B4-BE49-F238E27FC236}">
                <a16:creationId xmlns:a16="http://schemas.microsoft.com/office/drawing/2014/main" id="{6BC13B06-EE35-4741-9566-13887D42AA5D}"/>
              </a:ext>
            </a:extLst>
          </p:cNvPr>
          <p:cNvSpPr/>
          <p:nvPr/>
        </p:nvSpPr>
        <p:spPr>
          <a:xfrm>
            <a:off x="705392" y="4893255"/>
            <a:ext cx="335618" cy="335614"/>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1"/>
              </a:solidFill>
            </a:endParaRPr>
          </a:p>
        </p:txBody>
      </p:sp>
      <p:sp>
        <p:nvSpPr>
          <p:cNvPr id="289" name="Shape 2590">
            <a:extLst>
              <a:ext uri="{FF2B5EF4-FFF2-40B4-BE49-F238E27FC236}">
                <a16:creationId xmlns:a16="http://schemas.microsoft.com/office/drawing/2014/main" id="{31F17C2D-62B7-4A47-81D2-6939496E8190}"/>
              </a:ext>
            </a:extLst>
          </p:cNvPr>
          <p:cNvSpPr/>
          <p:nvPr/>
        </p:nvSpPr>
        <p:spPr>
          <a:xfrm>
            <a:off x="700196" y="5623953"/>
            <a:ext cx="335618" cy="33561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1"/>
              </a:solidFill>
            </a:endParaRPr>
          </a:p>
        </p:txBody>
      </p:sp>
      <p:pic>
        <p:nvPicPr>
          <p:cNvPr id="7" name="Picture 6">
            <a:extLst>
              <a:ext uri="{FF2B5EF4-FFF2-40B4-BE49-F238E27FC236}">
                <a16:creationId xmlns:a16="http://schemas.microsoft.com/office/drawing/2014/main" id="{DEEB1437-2043-4937-BFD2-B3E0FCE50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9878" y="2810914"/>
            <a:ext cx="5318768" cy="3545845"/>
          </a:xfrm>
          <a:prstGeom prst="rect">
            <a:avLst/>
          </a:prstGeom>
        </p:spPr>
      </p:pic>
      <p:pic>
        <p:nvPicPr>
          <p:cNvPr id="9" name="Picture 8">
            <a:extLst>
              <a:ext uri="{FF2B5EF4-FFF2-40B4-BE49-F238E27FC236}">
                <a16:creationId xmlns:a16="http://schemas.microsoft.com/office/drawing/2014/main" id="{75F946CF-70F5-4900-985D-F765EFB1E1D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05973" y="3092786"/>
            <a:ext cx="3872817" cy="1000177"/>
          </a:xfrm>
          <a:prstGeom prst="rect">
            <a:avLst/>
          </a:prstGeom>
        </p:spPr>
      </p:pic>
      <p:sp>
        <p:nvSpPr>
          <p:cNvPr id="284" name="Rectangle 283">
            <a:extLst>
              <a:ext uri="{FF2B5EF4-FFF2-40B4-BE49-F238E27FC236}">
                <a16:creationId xmlns:a16="http://schemas.microsoft.com/office/drawing/2014/main" id="{E324076C-D513-4740-9BC6-47FF31B2E0B2}"/>
              </a:ext>
            </a:extLst>
          </p:cNvPr>
          <p:cNvSpPr/>
          <p:nvPr/>
        </p:nvSpPr>
        <p:spPr>
          <a:xfrm>
            <a:off x="7073673" y="4525596"/>
            <a:ext cx="2788136" cy="682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900" b="1" dirty="0">
                <a:ln>
                  <a:solidFill>
                    <a:srgbClr val="FDB813"/>
                  </a:solidFill>
                </a:ln>
                <a:solidFill>
                  <a:srgbClr val="FDB813"/>
                </a:solidFill>
                <a:latin typeface="Raleway" panose="020B0003030101060003" pitchFamily="34" charset="0"/>
              </a:rPr>
              <a:t>David </a:t>
            </a:r>
            <a:r>
              <a:rPr lang="en-GB" sz="1900" b="1" dirty="0" err="1">
                <a:ln>
                  <a:solidFill>
                    <a:srgbClr val="FDB813"/>
                  </a:solidFill>
                </a:ln>
                <a:solidFill>
                  <a:srgbClr val="FDB813"/>
                </a:solidFill>
                <a:latin typeface="Raleway" panose="020B0003030101060003" pitchFamily="34" charset="0"/>
              </a:rPr>
              <a:t>Goodbrand</a:t>
            </a:r>
            <a:endParaRPr lang="en-GB" sz="1500" dirty="0">
              <a:ln>
                <a:solidFill>
                  <a:srgbClr val="FDB813"/>
                </a:solidFill>
              </a:ln>
              <a:solidFill>
                <a:schemeClr val="tx1">
                  <a:lumMod val="65000"/>
                  <a:lumOff val="35000"/>
                </a:schemeClr>
              </a:solidFill>
              <a:latin typeface="Raleway" panose="020B0003030101060003" pitchFamily="34" charset="0"/>
            </a:endParaRPr>
          </a:p>
          <a:p>
            <a:pPr algn="r"/>
            <a:r>
              <a:rPr lang="en-GB" sz="1400" dirty="0">
                <a:solidFill>
                  <a:schemeClr val="tx1">
                    <a:lumMod val="65000"/>
                    <a:lumOff val="35000"/>
                  </a:schemeClr>
                </a:solidFill>
                <a:latin typeface="Raleway" panose="020B0003030101060003" pitchFamily="34" charset="0"/>
              </a:rPr>
              <a:t>Partner - Commercial Division</a:t>
            </a:r>
          </a:p>
        </p:txBody>
      </p:sp>
      <p:sp>
        <p:nvSpPr>
          <p:cNvPr id="54" name="Rectangle 53">
            <a:extLst>
              <a:ext uri="{FF2B5EF4-FFF2-40B4-BE49-F238E27FC236}">
                <a16:creationId xmlns:a16="http://schemas.microsoft.com/office/drawing/2014/main" id="{D0D0B12D-1582-4566-904D-6247D841450B}"/>
              </a:ext>
            </a:extLst>
          </p:cNvPr>
          <p:cNvSpPr/>
          <p:nvPr/>
        </p:nvSpPr>
        <p:spPr>
          <a:xfrm>
            <a:off x="6720951" y="5386821"/>
            <a:ext cx="3378844" cy="682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900" b="1" dirty="0">
                <a:ln>
                  <a:solidFill>
                    <a:srgbClr val="FDB813"/>
                  </a:solidFill>
                </a:ln>
                <a:solidFill>
                  <a:srgbClr val="FDB813"/>
                </a:solidFill>
                <a:latin typeface="Raleway" panose="020B0003030101060003" pitchFamily="34" charset="0"/>
              </a:rPr>
              <a:t>Charles Rogers</a:t>
            </a:r>
            <a:endParaRPr lang="en-GB" sz="1500" b="1" dirty="0">
              <a:ln>
                <a:solidFill>
                  <a:srgbClr val="FDB813"/>
                </a:solidFill>
              </a:ln>
              <a:solidFill>
                <a:schemeClr val="tx1">
                  <a:lumMod val="65000"/>
                  <a:lumOff val="35000"/>
                </a:schemeClr>
              </a:solidFill>
              <a:latin typeface="Raleway" panose="020B0003030101060003" pitchFamily="34" charset="0"/>
            </a:endParaRPr>
          </a:p>
          <a:p>
            <a:r>
              <a:rPr lang="en-GB" sz="1400" dirty="0">
                <a:solidFill>
                  <a:schemeClr val="tx1">
                    <a:lumMod val="65000"/>
                    <a:lumOff val="35000"/>
                  </a:schemeClr>
                </a:solidFill>
                <a:latin typeface="Raleway" panose="020B0003030101060003" pitchFamily="34" charset="0"/>
              </a:rPr>
              <a:t>         Senior Solicitor - Financial    </a:t>
            </a:r>
          </a:p>
          <a:p>
            <a:r>
              <a:rPr lang="en-GB" sz="1400" dirty="0">
                <a:solidFill>
                  <a:schemeClr val="tx1">
                    <a:lumMod val="65000"/>
                    <a:lumOff val="35000"/>
                  </a:schemeClr>
                </a:solidFill>
                <a:latin typeface="Raleway" panose="020B0003030101060003" pitchFamily="34" charset="0"/>
              </a:rPr>
              <a:t>           Services Regulatory</a:t>
            </a:r>
          </a:p>
        </p:txBody>
      </p:sp>
      <p:sp>
        <p:nvSpPr>
          <p:cNvPr id="49" name="Rectangle 48">
            <a:extLst>
              <a:ext uri="{FF2B5EF4-FFF2-40B4-BE49-F238E27FC236}">
                <a16:creationId xmlns:a16="http://schemas.microsoft.com/office/drawing/2014/main" id="{BFC79C80-F6DC-EF41-A69C-E79A61F895E0}"/>
              </a:ext>
            </a:extLst>
          </p:cNvPr>
          <p:cNvSpPr/>
          <p:nvPr/>
        </p:nvSpPr>
        <p:spPr>
          <a:xfrm>
            <a:off x="1234924" y="4844046"/>
            <a:ext cx="4273047" cy="474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bg2">
                    <a:lumMod val="50000"/>
                  </a:schemeClr>
                </a:solidFill>
                <a:latin typeface="Raleway" panose="020B0003030101060003" pitchFamily="34" charset="0"/>
              </a:rPr>
              <a:t>Open Banking</a:t>
            </a:r>
          </a:p>
        </p:txBody>
      </p:sp>
    </p:spTree>
    <p:extLst>
      <p:ext uri="{BB962C8B-B14F-4D97-AF65-F5344CB8AC3E}">
        <p14:creationId xmlns:p14="http://schemas.microsoft.com/office/powerpoint/2010/main" val="16661028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GDPR – The Final countdown for Fintech…</a:t>
            </a:r>
          </a:p>
        </p:txBody>
      </p:sp>
      <p:sp>
        <p:nvSpPr>
          <p:cNvPr id="3" name="Subtitle 2"/>
          <p:cNvSpPr>
            <a:spLocks noGrp="1"/>
          </p:cNvSpPr>
          <p:nvPr>
            <p:ph type="subTitle" idx="1"/>
          </p:nvPr>
        </p:nvSpPr>
        <p:spPr/>
        <p:txBody>
          <a:bodyPr/>
          <a:lstStyle/>
          <a:p>
            <a:r>
              <a:rPr lang="en-GB" dirty="0"/>
              <a:t>David Goodbrand, Partner, Technology and Commercial</a:t>
            </a:r>
          </a:p>
          <a:p>
            <a:endParaRPr lang="en-GB" dirty="0"/>
          </a:p>
        </p:txBody>
      </p:sp>
      <p:sp>
        <p:nvSpPr>
          <p:cNvPr id="4" name="Text Placeholder 3"/>
          <p:cNvSpPr>
            <a:spLocks noGrp="1"/>
          </p:cNvSpPr>
          <p:nvPr>
            <p:ph type="body" sz="quarter" idx="13"/>
          </p:nvPr>
        </p:nvSpPr>
        <p:spPr/>
        <p:txBody>
          <a:bodyPr/>
          <a:lstStyle/>
          <a:p>
            <a:r>
              <a:rPr lang="en-GB" dirty="0"/>
              <a:t>28 </a:t>
            </a:r>
            <a:r>
              <a:rPr lang="en-GB" dirty="0" err="1"/>
              <a:t>february</a:t>
            </a:r>
            <a:r>
              <a:rPr lang="en-GB" dirty="0"/>
              <a:t> 2018</a:t>
            </a:r>
          </a:p>
        </p:txBody>
      </p:sp>
    </p:spTree>
    <p:extLst>
      <p:ext uri="{BB962C8B-B14F-4D97-AF65-F5344CB8AC3E}">
        <p14:creationId xmlns:p14="http://schemas.microsoft.com/office/powerpoint/2010/main" val="38570083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5BA8FF9-E608-D24A-BB3E-244E4E7A60DB}"/>
              </a:ext>
            </a:extLst>
          </p:cNvPr>
          <p:cNvSpPr/>
          <p:nvPr/>
        </p:nvSpPr>
        <p:spPr>
          <a:xfrm>
            <a:off x="5160463" y="1669235"/>
            <a:ext cx="2445103" cy="1089838"/>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2BDBD6DF-AD68-4980-82C9-90EF410274E9}"/>
              </a:ext>
            </a:extLst>
          </p:cNvPr>
          <p:cNvSpPr>
            <a:spLocks noGrp="1"/>
          </p:cNvSpPr>
          <p:nvPr>
            <p:ph type="title"/>
          </p:nvPr>
        </p:nvSpPr>
        <p:spPr>
          <a:xfrm>
            <a:off x="607448" y="326334"/>
            <a:ext cx="10693729" cy="963880"/>
          </a:xfrm>
        </p:spPr>
        <p:txBody>
          <a:bodyPr/>
          <a:lstStyle/>
          <a:p>
            <a:r>
              <a:rPr lang="en-US" dirty="0"/>
              <a:t>	</a:t>
            </a:r>
            <a:endParaRPr lang="en-GB" dirty="0"/>
          </a:p>
        </p:txBody>
      </p:sp>
      <p:sp>
        <p:nvSpPr>
          <p:cNvPr id="15" name="Slide Number Placeholder 14">
            <a:extLst>
              <a:ext uri="{FF2B5EF4-FFF2-40B4-BE49-F238E27FC236}">
                <a16:creationId xmlns:a16="http://schemas.microsoft.com/office/drawing/2014/main" id="{4CE62D73-D5D6-494C-AABD-DF307468B6AF}"/>
              </a:ext>
            </a:extLst>
          </p:cNvPr>
          <p:cNvSpPr>
            <a:spLocks noGrp="1"/>
          </p:cNvSpPr>
          <p:nvPr>
            <p:ph type="sldNum" sz="quarter" idx="12"/>
          </p:nvPr>
        </p:nvSpPr>
        <p:spPr/>
        <p:txBody>
          <a:bodyPr/>
          <a:lstStyle/>
          <a:p>
            <a:fld id="{2533BDD9-87D3-49A3-977B-57D972955158}" type="slidenum">
              <a:rPr lang="en-GB" smtClean="0"/>
              <a:t>3</a:t>
            </a:fld>
            <a:endParaRPr lang="en-GB"/>
          </a:p>
        </p:txBody>
      </p:sp>
      <p:grpSp>
        <p:nvGrpSpPr>
          <p:cNvPr id="74" name="Group 73">
            <a:extLst>
              <a:ext uri="{FF2B5EF4-FFF2-40B4-BE49-F238E27FC236}">
                <a16:creationId xmlns:a16="http://schemas.microsoft.com/office/drawing/2014/main" id="{B709D81F-FF98-4D66-AD70-1C09B5012530}"/>
              </a:ext>
            </a:extLst>
          </p:cNvPr>
          <p:cNvGrpSpPr/>
          <p:nvPr/>
        </p:nvGrpSpPr>
        <p:grpSpPr>
          <a:xfrm>
            <a:off x="607448" y="2646947"/>
            <a:ext cx="2928270" cy="3842084"/>
            <a:chOff x="4227714" y="2085582"/>
            <a:chExt cx="3946710" cy="4772418"/>
          </a:xfrm>
        </p:grpSpPr>
        <p:sp>
          <p:nvSpPr>
            <p:cNvPr id="75" name="Freeform 52">
              <a:extLst>
                <a:ext uri="{FF2B5EF4-FFF2-40B4-BE49-F238E27FC236}">
                  <a16:creationId xmlns:a16="http://schemas.microsoft.com/office/drawing/2014/main" id="{5B8C4FEB-B6FE-459C-AACF-89A10BD4C871}"/>
                </a:ext>
              </a:extLst>
            </p:cNvPr>
            <p:cNvSpPr>
              <a:spLocks/>
            </p:cNvSpPr>
            <p:nvPr/>
          </p:nvSpPr>
          <p:spPr bwMode="auto">
            <a:xfrm>
              <a:off x="4283075" y="4578350"/>
              <a:ext cx="457200" cy="830263"/>
            </a:xfrm>
            <a:custGeom>
              <a:avLst/>
              <a:gdLst>
                <a:gd name="T0" fmla="*/ 0 w 288"/>
                <a:gd name="T1" fmla="*/ 262 h 523"/>
                <a:gd name="T2" fmla="*/ 288 w 288"/>
                <a:gd name="T3" fmla="*/ 0 h 523"/>
                <a:gd name="T4" fmla="*/ 288 w 288"/>
                <a:gd name="T5" fmla="*/ 262 h 523"/>
                <a:gd name="T6" fmla="*/ 288 w 288"/>
                <a:gd name="T7" fmla="*/ 523 h 523"/>
                <a:gd name="T8" fmla="*/ 0 w 288"/>
                <a:gd name="T9" fmla="*/ 262 h 523"/>
              </a:gdLst>
              <a:ahLst/>
              <a:cxnLst>
                <a:cxn ang="0">
                  <a:pos x="T0" y="T1"/>
                </a:cxn>
                <a:cxn ang="0">
                  <a:pos x="T2" y="T3"/>
                </a:cxn>
                <a:cxn ang="0">
                  <a:pos x="T4" y="T5"/>
                </a:cxn>
                <a:cxn ang="0">
                  <a:pos x="T6" y="T7"/>
                </a:cxn>
                <a:cxn ang="0">
                  <a:pos x="T8" y="T9"/>
                </a:cxn>
              </a:cxnLst>
              <a:rect l="0" t="0" r="r" b="b"/>
              <a:pathLst>
                <a:path w="288" h="523">
                  <a:moveTo>
                    <a:pt x="0" y="262"/>
                  </a:moveTo>
                  <a:lnTo>
                    <a:pt x="288" y="0"/>
                  </a:lnTo>
                  <a:lnTo>
                    <a:pt x="288" y="262"/>
                  </a:lnTo>
                  <a:lnTo>
                    <a:pt x="288" y="523"/>
                  </a:lnTo>
                  <a:lnTo>
                    <a:pt x="0" y="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6" name="Freeform 53">
              <a:extLst>
                <a:ext uri="{FF2B5EF4-FFF2-40B4-BE49-F238E27FC236}">
                  <a16:creationId xmlns:a16="http://schemas.microsoft.com/office/drawing/2014/main" id="{4C19D7A1-3A6F-49AB-BF2D-F23ECC9C195D}"/>
                </a:ext>
              </a:extLst>
            </p:cNvPr>
            <p:cNvSpPr>
              <a:spLocks noEditPoints="1"/>
            </p:cNvSpPr>
            <p:nvPr/>
          </p:nvSpPr>
          <p:spPr bwMode="auto">
            <a:xfrm>
              <a:off x="4283075" y="4578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close/>
                  <a:moveTo>
                    <a:pt x="288" y="0"/>
                  </a:moveTo>
                  <a:lnTo>
                    <a:pt x="0" y="262"/>
                  </a:lnTo>
                  <a:lnTo>
                    <a:pt x="288" y="0"/>
                  </a:lnTo>
                  <a:lnTo>
                    <a:pt x="288"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7" name="Freeform 54">
              <a:extLst>
                <a:ext uri="{FF2B5EF4-FFF2-40B4-BE49-F238E27FC236}">
                  <a16:creationId xmlns:a16="http://schemas.microsoft.com/office/drawing/2014/main" id="{0086A17B-F0B7-4562-969B-B0196D38B02B}"/>
                </a:ext>
              </a:extLst>
            </p:cNvPr>
            <p:cNvSpPr>
              <a:spLocks noEditPoints="1"/>
            </p:cNvSpPr>
            <p:nvPr/>
          </p:nvSpPr>
          <p:spPr bwMode="auto">
            <a:xfrm>
              <a:off x="4283075" y="4578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moveTo>
                    <a:pt x="288" y="0"/>
                  </a:moveTo>
                  <a:lnTo>
                    <a:pt x="0" y="262"/>
                  </a:lnTo>
                  <a:lnTo>
                    <a:pt x="288" y="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8" name="Freeform 58">
              <a:extLst>
                <a:ext uri="{FF2B5EF4-FFF2-40B4-BE49-F238E27FC236}">
                  <a16:creationId xmlns:a16="http://schemas.microsoft.com/office/drawing/2014/main" id="{592ABEBC-FCE5-4FA9-A3F4-DECC96697DAB}"/>
                </a:ext>
              </a:extLst>
            </p:cNvPr>
            <p:cNvSpPr>
              <a:spLocks/>
            </p:cNvSpPr>
            <p:nvPr/>
          </p:nvSpPr>
          <p:spPr bwMode="auto">
            <a:xfrm>
              <a:off x="4283075" y="4578350"/>
              <a:ext cx="457200" cy="830263"/>
            </a:xfrm>
            <a:custGeom>
              <a:avLst/>
              <a:gdLst>
                <a:gd name="T0" fmla="*/ 288 w 288"/>
                <a:gd name="T1" fmla="*/ 0 h 523"/>
                <a:gd name="T2" fmla="*/ 0 w 288"/>
                <a:gd name="T3" fmla="*/ 262 h 523"/>
                <a:gd name="T4" fmla="*/ 288 w 288"/>
                <a:gd name="T5" fmla="*/ 523 h 523"/>
                <a:gd name="T6" fmla="*/ 288 w 288"/>
                <a:gd name="T7" fmla="*/ 392 h 523"/>
                <a:gd name="T8" fmla="*/ 288 w 288"/>
                <a:gd name="T9" fmla="*/ 262 h 523"/>
                <a:gd name="T10" fmla="*/ 288 w 288"/>
                <a:gd name="T11" fmla="*/ 127 h 523"/>
                <a:gd name="T12" fmla="*/ 288 w 288"/>
                <a:gd name="T13" fmla="*/ 127 h 523"/>
                <a:gd name="T14" fmla="*/ 288 w 288"/>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523">
                  <a:moveTo>
                    <a:pt x="288" y="0"/>
                  </a:moveTo>
                  <a:lnTo>
                    <a:pt x="0" y="262"/>
                  </a:lnTo>
                  <a:lnTo>
                    <a:pt x="288" y="523"/>
                  </a:lnTo>
                  <a:lnTo>
                    <a:pt x="288" y="392"/>
                  </a:lnTo>
                  <a:lnTo>
                    <a:pt x="288" y="262"/>
                  </a:lnTo>
                  <a:lnTo>
                    <a:pt x="288" y="127"/>
                  </a:lnTo>
                  <a:lnTo>
                    <a:pt x="288" y="127"/>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9" name="Freeform 45">
              <a:extLst>
                <a:ext uri="{FF2B5EF4-FFF2-40B4-BE49-F238E27FC236}">
                  <a16:creationId xmlns:a16="http://schemas.microsoft.com/office/drawing/2014/main" id="{A04517B6-47E6-49C1-9B6B-9F5DAE7785BC}"/>
                </a:ext>
              </a:extLst>
            </p:cNvPr>
            <p:cNvSpPr>
              <a:spLocks/>
            </p:cNvSpPr>
            <p:nvPr/>
          </p:nvSpPr>
          <p:spPr bwMode="auto">
            <a:xfrm>
              <a:off x="5084723" y="4637231"/>
              <a:ext cx="450116" cy="2220769"/>
            </a:xfrm>
            <a:custGeom>
              <a:avLst/>
              <a:gdLst>
                <a:gd name="T0" fmla="*/ 0 w 302"/>
                <a:gd name="T1" fmla="*/ 0 h 1490"/>
                <a:gd name="T2" fmla="*/ 0 w 302"/>
                <a:gd name="T3" fmla="*/ 1490 h 1490"/>
                <a:gd name="T4" fmla="*/ 302 w 302"/>
                <a:gd name="T5" fmla="*/ 1490 h 1490"/>
                <a:gd name="T6" fmla="*/ 302 w 302"/>
                <a:gd name="T7" fmla="*/ 302 h 1490"/>
                <a:gd name="T8" fmla="*/ 0 w 302"/>
                <a:gd name="T9" fmla="*/ 0 h 1490"/>
              </a:gdLst>
              <a:ahLst/>
              <a:cxnLst>
                <a:cxn ang="0">
                  <a:pos x="T0" y="T1"/>
                </a:cxn>
                <a:cxn ang="0">
                  <a:pos x="T2" y="T3"/>
                </a:cxn>
                <a:cxn ang="0">
                  <a:pos x="T4" y="T5"/>
                </a:cxn>
                <a:cxn ang="0">
                  <a:pos x="T6" y="T7"/>
                </a:cxn>
                <a:cxn ang="0">
                  <a:pos x="T8" y="T9"/>
                </a:cxn>
              </a:cxnLst>
              <a:rect l="0" t="0" r="r" b="b"/>
              <a:pathLst>
                <a:path w="302" h="1490">
                  <a:moveTo>
                    <a:pt x="0" y="0"/>
                  </a:moveTo>
                  <a:lnTo>
                    <a:pt x="0" y="1490"/>
                  </a:lnTo>
                  <a:lnTo>
                    <a:pt x="302" y="1490"/>
                  </a:lnTo>
                  <a:lnTo>
                    <a:pt x="302" y="302"/>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0" name="Freeform 49">
              <a:extLst>
                <a:ext uri="{FF2B5EF4-FFF2-40B4-BE49-F238E27FC236}">
                  <a16:creationId xmlns:a16="http://schemas.microsoft.com/office/drawing/2014/main" id="{F553B64A-FA8B-4AC2-B9E2-5E68E3140965}"/>
                </a:ext>
              </a:extLst>
            </p:cNvPr>
            <p:cNvSpPr>
              <a:spLocks/>
            </p:cNvSpPr>
            <p:nvPr/>
          </p:nvSpPr>
          <p:spPr bwMode="auto">
            <a:xfrm>
              <a:off x="4659944" y="4637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1" name="Freeform 50">
              <a:extLst>
                <a:ext uri="{FF2B5EF4-FFF2-40B4-BE49-F238E27FC236}">
                  <a16:creationId xmlns:a16="http://schemas.microsoft.com/office/drawing/2014/main" id="{EB31E45A-5249-418A-9B1D-0D7E73E5A66A}"/>
                </a:ext>
              </a:extLst>
            </p:cNvPr>
            <p:cNvSpPr>
              <a:spLocks/>
            </p:cNvSpPr>
            <p:nvPr/>
          </p:nvSpPr>
          <p:spPr bwMode="auto">
            <a:xfrm>
              <a:off x="4659944" y="4637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2" name="Freeform 51">
              <a:extLst>
                <a:ext uri="{FF2B5EF4-FFF2-40B4-BE49-F238E27FC236}">
                  <a16:creationId xmlns:a16="http://schemas.microsoft.com/office/drawing/2014/main" id="{AF23F083-D57E-49B4-9585-72AB66A72C39}"/>
                </a:ext>
              </a:extLst>
            </p:cNvPr>
            <p:cNvSpPr>
              <a:spLocks/>
            </p:cNvSpPr>
            <p:nvPr/>
          </p:nvSpPr>
          <p:spPr bwMode="auto">
            <a:xfrm>
              <a:off x="4227714" y="4422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3" name="Freeform 52">
              <a:extLst>
                <a:ext uri="{FF2B5EF4-FFF2-40B4-BE49-F238E27FC236}">
                  <a16:creationId xmlns:a16="http://schemas.microsoft.com/office/drawing/2014/main" id="{D6D22357-D3C6-4D18-BC8A-8423D311A044}"/>
                </a:ext>
              </a:extLst>
            </p:cNvPr>
            <p:cNvSpPr>
              <a:spLocks/>
            </p:cNvSpPr>
            <p:nvPr/>
          </p:nvSpPr>
          <p:spPr bwMode="auto">
            <a:xfrm>
              <a:off x="4227714" y="4422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4" name="Freeform 53">
              <a:extLst>
                <a:ext uri="{FF2B5EF4-FFF2-40B4-BE49-F238E27FC236}">
                  <a16:creationId xmlns:a16="http://schemas.microsoft.com/office/drawing/2014/main" id="{5BA294A1-51A8-420D-BFD5-DD7EA5CFC618}"/>
                </a:ext>
              </a:extLst>
            </p:cNvPr>
            <p:cNvSpPr>
              <a:spLocks noEditPoints="1"/>
            </p:cNvSpPr>
            <p:nvPr/>
          </p:nvSpPr>
          <p:spPr bwMode="auto">
            <a:xfrm>
              <a:off x="4227714" y="4422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close/>
                  <a:moveTo>
                    <a:pt x="327" y="0"/>
                  </a:moveTo>
                  <a:lnTo>
                    <a:pt x="0" y="297"/>
                  </a:lnTo>
                  <a:lnTo>
                    <a:pt x="327" y="0"/>
                  </a:lnTo>
                  <a:lnTo>
                    <a:pt x="327"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5" name="Freeform 54">
              <a:extLst>
                <a:ext uri="{FF2B5EF4-FFF2-40B4-BE49-F238E27FC236}">
                  <a16:creationId xmlns:a16="http://schemas.microsoft.com/office/drawing/2014/main" id="{FDA3E13B-534C-4A93-B765-D083BCA61A54}"/>
                </a:ext>
              </a:extLst>
            </p:cNvPr>
            <p:cNvSpPr>
              <a:spLocks noEditPoints="1"/>
            </p:cNvSpPr>
            <p:nvPr/>
          </p:nvSpPr>
          <p:spPr bwMode="auto">
            <a:xfrm>
              <a:off x="4227714" y="4422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moveTo>
                    <a:pt x="327" y="0"/>
                  </a:moveTo>
                  <a:lnTo>
                    <a:pt x="0" y="297"/>
                  </a:lnTo>
                  <a:lnTo>
                    <a:pt x="327" y="0"/>
                  </a:lnTo>
                  <a:lnTo>
                    <a:pt x="327"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6" name="Freeform 30">
              <a:extLst>
                <a:ext uri="{FF2B5EF4-FFF2-40B4-BE49-F238E27FC236}">
                  <a16:creationId xmlns:a16="http://schemas.microsoft.com/office/drawing/2014/main" id="{58073AA3-3BD6-40AC-B2EE-87B1D19CEB26}"/>
                </a:ext>
              </a:extLst>
            </p:cNvPr>
            <p:cNvSpPr>
              <a:spLocks/>
            </p:cNvSpPr>
            <p:nvPr/>
          </p:nvSpPr>
          <p:spPr bwMode="auto">
            <a:xfrm>
              <a:off x="5035537" y="3260056"/>
              <a:ext cx="1047786" cy="448626"/>
            </a:xfrm>
            <a:custGeom>
              <a:avLst/>
              <a:gdLst>
                <a:gd name="T0" fmla="*/ 401 w 703"/>
                <a:gd name="T1" fmla="*/ 0 h 301"/>
                <a:gd name="T2" fmla="*/ 0 w 703"/>
                <a:gd name="T3" fmla="*/ 0 h 301"/>
                <a:gd name="T4" fmla="*/ 0 w 703"/>
                <a:gd name="T5" fmla="*/ 148 h 301"/>
                <a:gd name="T6" fmla="*/ 0 w 703"/>
                <a:gd name="T7" fmla="*/ 301 h 301"/>
                <a:gd name="T8" fmla="*/ 0 w 703"/>
                <a:gd name="T9" fmla="*/ 301 h 301"/>
                <a:gd name="T10" fmla="*/ 703 w 703"/>
                <a:gd name="T11" fmla="*/ 301 h 301"/>
                <a:gd name="T12" fmla="*/ 401 w 703"/>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703" h="301">
                  <a:moveTo>
                    <a:pt x="401" y="0"/>
                  </a:moveTo>
                  <a:lnTo>
                    <a:pt x="0" y="0"/>
                  </a:lnTo>
                  <a:lnTo>
                    <a:pt x="0" y="148"/>
                  </a:lnTo>
                  <a:lnTo>
                    <a:pt x="0" y="301"/>
                  </a:lnTo>
                  <a:lnTo>
                    <a:pt x="0" y="301"/>
                  </a:lnTo>
                  <a:lnTo>
                    <a:pt x="703" y="301"/>
                  </a:lnTo>
                  <a:lnTo>
                    <a:pt x="401" y="0"/>
                  </a:lnTo>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7" name="Freeform 19">
              <a:extLst>
                <a:ext uri="{FF2B5EF4-FFF2-40B4-BE49-F238E27FC236}">
                  <a16:creationId xmlns:a16="http://schemas.microsoft.com/office/drawing/2014/main" id="{A39039FB-1777-48F9-911D-2A3D07BB2957}"/>
                </a:ext>
              </a:extLst>
            </p:cNvPr>
            <p:cNvSpPr>
              <a:spLocks/>
            </p:cNvSpPr>
            <p:nvPr/>
          </p:nvSpPr>
          <p:spPr bwMode="auto">
            <a:xfrm>
              <a:off x="5633208" y="3260056"/>
              <a:ext cx="450116" cy="3597944"/>
            </a:xfrm>
            <a:custGeom>
              <a:avLst/>
              <a:gdLst>
                <a:gd name="T0" fmla="*/ 0 w 302"/>
                <a:gd name="T1" fmla="*/ 0 h 2414"/>
                <a:gd name="T2" fmla="*/ 0 w 302"/>
                <a:gd name="T3" fmla="*/ 2414 h 2414"/>
                <a:gd name="T4" fmla="*/ 302 w 302"/>
                <a:gd name="T5" fmla="*/ 2414 h 2414"/>
                <a:gd name="T6" fmla="*/ 302 w 302"/>
                <a:gd name="T7" fmla="*/ 301 h 2414"/>
                <a:gd name="T8" fmla="*/ 0 w 302"/>
                <a:gd name="T9" fmla="*/ 0 h 2414"/>
              </a:gdLst>
              <a:ahLst/>
              <a:cxnLst>
                <a:cxn ang="0">
                  <a:pos x="T0" y="T1"/>
                </a:cxn>
                <a:cxn ang="0">
                  <a:pos x="T2" y="T3"/>
                </a:cxn>
                <a:cxn ang="0">
                  <a:pos x="T4" y="T5"/>
                </a:cxn>
                <a:cxn ang="0">
                  <a:pos x="T6" y="T7"/>
                </a:cxn>
                <a:cxn ang="0">
                  <a:pos x="T8" y="T9"/>
                </a:cxn>
              </a:cxnLst>
              <a:rect l="0" t="0" r="r" b="b"/>
              <a:pathLst>
                <a:path w="302" h="2414">
                  <a:moveTo>
                    <a:pt x="0" y="0"/>
                  </a:moveTo>
                  <a:lnTo>
                    <a:pt x="0" y="2414"/>
                  </a:lnTo>
                  <a:lnTo>
                    <a:pt x="302" y="2414"/>
                  </a:lnTo>
                  <a:lnTo>
                    <a:pt x="302" y="301"/>
                  </a:lnTo>
                  <a:lnTo>
                    <a:pt x="0" y="0"/>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8" name="Freeform 23">
              <a:extLst>
                <a:ext uri="{FF2B5EF4-FFF2-40B4-BE49-F238E27FC236}">
                  <a16:creationId xmlns:a16="http://schemas.microsoft.com/office/drawing/2014/main" id="{6369A7B7-41A8-41BE-A750-B1352B7A5752}"/>
                </a:ext>
              </a:extLst>
            </p:cNvPr>
            <p:cNvSpPr>
              <a:spLocks/>
            </p:cNvSpPr>
            <p:nvPr/>
          </p:nvSpPr>
          <p:spPr bwMode="auto">
            <a:xfrm>
              <a:off x="4986353" y="3260056"/>
              <a:ext cx="1096970" cy="448626"/>
            </a:xfrm>
            <a:custGeom>
              <a:avLst/>
              <a:gdLst>
                <a:gd name="T0" fmla="*/ 0 w 736"/>
                <a:gd name="T1" fmla="*/ 301 h 301"/>
                <a:gd name="T2" fmla="*/ 736 w 736"/>
                <a:gd name="T3" fmla="*/ 301 h 301"/>
                <a:gd name="T4" fmla="*/ 434 w 736"/>
                <a:gd name="T5" fmla="*/ 0 h 301"/>
                <a:gd name="T6" fmla="*/ 0 w 736"/>
                <a:gd name="T7" fmla="*/ 0 h 301"/>
                <a:gd name="T8" fmla="*/ 0 w 736"/>
                <a:gd name="T9" fmla="*/ 301 h 301"/>
              </a:gdLst>
              <a:ahLst/>
              <a:cxnLst>
                <a:cxn ang="0">
                  <a:pos x="T0" y="T1"/>
                </a:cxn>
                <a:cxn ang="0">
                  <a:pos x="T2" y="T3"/>
                </a:cxn>
                <a:cxn ang="0">
                  <a:pos x="T4" y="T5"/>
                </a:cxn>
                <a:cxn ang="0">
                  <a:pos x="T6" y="T7"/>
                </a:cxn>
                <a:cxn ang="0">
                  <a:pos x="T8" y="T9"/>
                </a:cxn>
              </a:cxnLst>
              <a:rect l="0" t="0" r="r" b="b"/>
              <a:pathLst>
                <a:path w="736" h="301">
                  <a:moveTo>
                    <a:pt x="0" y="301"/>
                  </a:moveTo>
                  <a:lnTo>
                    <a:pt x="736" y="301"/>
                  </a:lnTo>
                  <a:lnTo>
                    <a:pt x="434" y="0"/>
                  </a:lnTo>
                  <a:lnTo>
                    <a:pt x="0" y="0"/>
                  </a:lnTo>
                  <a:lnTo>
                    <a:pt x="0" y="301"/>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9" name="Freeform 25">
              <a:extLst>
                <a:ext uri="{FF2B5EF4-FFF2-40B4-BE49-F238E27FC236}">
                  <a16:creationId xmlns:a16="http://schemas.microsoft.com/office/drawing/2014/main" id="{6E227F10-ACF7-4B03-957E-63E64C6A69EA}"/>
                </a:ext>
              </a:extLst>
            </p:cNvPr>
            <p:cNvSpPr>
              <a:spLocks/>
            </p:cNvSpPr>
            <p:nvPr/>
          </p:nvSpPr>
          <p:spPr bwMode="auto">
            <a:xfrm>
              <a:off x="4554123" y="3037979"/>
              <a:ext cx="481416" cy="886818"/>
            </a:xfrm>
            <a:custGeom>
              <a:avLst/>
              <a:gdLst>
                <a:gd name="T0" fmla="*/ 0 w 323"/>
                <a:gd name="T1" fmla="*/ 297 h 595"/>
                <a:gd name="T2" fmla="*/ 323 w 323"/>
                <a:gd name="T3" fmla="*/ 0 h 595"/>
                <a:gd name="T4" fmla="*/ 323 w 323"/>
                <a:gd name="T5" fmla="*/ 297 h 595"/>
                <a:gd name="T6" fmla="*/ 323 w 323"/>
                <a:gd name="T7" fmla="*/ 595 h 595"/>
                <a:gd name="T8" fmla="*/ 0 w 323"/>
                <a:gd name="T9" fmla="*/ 297 h 595"/>
              </a:gdLst>
              <a:ahLst/>
              <a:cxnLst>
                <a:cxn ang="0">
                  <a:pos x="T0" y="T1"/>
                </a:cxn>
                <a:cxn ang="0">
                  <a:pos x="T2" y="T3"/>
                </a:cxn>
                <a:cxn ang="0">
                  <a:pos x="T4" y="T5"/>
                </a:cxn>
                <a:cxn ang="0">
                  <a:pos x="T6" y="T7"/>
                </a:cxn>
                <a:cxn ang="0">
                  <a:pos x="T8" y="T9"/>
                </a:cxn>
              </a:cxnLst>
              <a:rect l="0" t="0" r="r" b="b"/>
              <a:pathLst>
                <a:path w="323" h="595">
                  <a:moveTo>
                    <a:pt x="0" y="297"/>
                  </a:moveTo>
                  <a:lnTo>
                    <a:pt x="323" y="0"/>
                  </a:lnTo>
                  <a:lnTo>
                    <a:pt x="323" y="297"/>
                  </a:lnTo>
                  <a:lnTo>
                    <a:pt x="323" y="595"/>
                  </a:lnTo>
                  <a:lnTo>
                    <a:pt x="0" y="297"/>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0" name="Freeform 27">
              <a:extLst>
                <a:ext uri="{FF2B5EF4-FFF2-40B4-BE49-F238E27FC236}">
                  <a16:creationId xmlns:a16="http://schemas.microsoft.com/office/drawing/2014/main" id="{EFAA9101-DA9B-4EC8-AC07-66978DF6C4DA}"/>
                </a:ext>
              </a:extLst>
            </p:cNvPr>
            <p:cNvSpPr>
              <a:spLocks noEditPoints="1"/>
            </p:cNvSpPr>
            <p:nvPr/>
          </p:nvSpPr>
          <p:spPr bwMode="auto">
            <a:xfrm>
              <a:off x="5035537" y="3037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close/>
                  <a:moveTo>
                    <a:pt x="0" y="0"/>
                  </a:moveTo>
                  <a:lnTo>
                    <a:pt x="0" y="0"/>
                  </a:lnTo>
                  <a:lnTo>
                    <a:pt x="0" y="149"/>
                  </a:lnTo>
                  <a:lnTo>
                    <a:pt x="401" y="149"/>
                  </a:lnTo>
                  <a:lnTo>
                    <a:pt x="401" y="149"/>
                  </a:lnTo>
                  <a:lnTo>
                    <a:pt x="0" y="149"/>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1" name="Freeform 28">
              <a:extLst>
                <a:ext uri="{FF2B5EF4-FFF2-40B4-BE49-F238E27FC236}">
                  <a16:creationId xmlns:a16="http://schemas.microsoft.com/office/drawing/2014/main" id="{341AA166-EB76-48BD-9331-3A4BD3DBB429}"/>
                </a:ext>
              </a:extLst>
            </p:cNvPr>
            <p:cNvSpPr>
              <a:spLocks noEditPoints="1"/>
            </p:cNvSpPr>
            <p:nvPr/>
          </p:nvSpPr>
          <p:spPr bwMode="auto">
            <a:xfrm>
              <a:off x="5035537" y="3037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moveTo>
                    <a:pt x="0" y="0"/>
                  </a:moveTo>
                  <a:lnTo>
                    <a:pt x="0" y="0"/>
                  </a:lnTo>
                  <a:lnTo>
                    <a:pt x="0" y="149"/>
                  </a:lnTo>
                  <a:lnTo>
                    <a:pt x="401" y="149"/>
                  </a:lnTo>
                  <a:lnTo>
                    <a:pt x="401" y="149"/>
                  </a:lnTo>
                  <a:lnTo>
                    <a:pt x="0" y="149"/>
                  </a:lnTo>
                  <a:lnTo>
                    <a:pt x="0"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2" name="Freeform 16">
              <a:extLst>
                <a:ext uri="{FF2B5EF4-FFF2-40B4-BE49-F238E27FC236}">
                  <a16:creationId xmlns:a16="http://schemas.microsoft.com/office/drawing/2014/main" id="{B2BD4A27-2627-497B-B885-AC80331E9763}"/>
                </a:ext>
              </a:extLst>
            </p:cNvPr>
            <p:cNvSpPr>
              <a:spLocks/>
            </p:cNvSpPr>
            <p:nvPr/>
          </p:nvSpPr>
          <p:spPr bwMode="auto">
            <a:xfrm>
              <a:off x="6183183" y="2300207"/>
              <a:ext cx="1096970" cy="448626"/>
            </a:xfrm>
            <a:custGeom>
              <a:avLst/>
              <a:gdLst>
                <a:gd name="T0" fmla="*/ 736 w 736"/>
                <a:gd name="T1" fmla="*/ 0 h 301"/>
                <a:gd name="T2" fmla="*/ 302 w 736"/>
                <a:gd name="T3" fmla="*/ 0 h 301"/>
                <a:gd name="T4" fmla="*/ 0 w 736"/>
                <a:gd name="T5" fmla="*/ 301 h 301"/>
                <a:gd name="T6" fmla="*/ 736 w 736"/>
                <a:gd name="T7" fmla="*/ 301 h 301"/>
                <a:gd name="T8" fmla="*/ 736 w 736"/>
                <a:gd name="T9" fmla="*/ 153 h 301"/>
                <a:gd name="T10" fmla="*/ 736 w 736"/>
                <a:gd name="T11" fmla="*/ 0 h 301"/>
              </a:gdLst>
              <a:ahLst/>
              <a:cxnLst>
                <a:cxn ang="0">
                  <a:pos x="T0" y="T1"/>
                </a:cxn>
                <a:cxn ang="0">
                  <a:pos x="T2" y="T3"/>
                </a:cxn>
                <a:cxn ang="0">
                  <a:pos x="T4" y="T5"/>
                </a:cxn>
                <a:cxn ang="0">
                  <a:pos x="T6" y="T7"/>
                </a:cxn>
                <a:cxn ang="0">
                  <a:pos x="T8" y="T9"/>
                </a:cxn>
                <a:cxn ang="0">
                  <a:pos x="T10" y="T11"/>
                </a:cxn>
              </a:cxnLst>
              <a:rect l="0" t="0" r="r" b="b"/>
              <a:pathLst>
                <a:path w="736" h="301">
                  <a:moveTo>
                    <a:pt x="736" y="0"/>
                  </a:moveTo>
                  <a:lnTo>
                    <a:pt x="302" y="0"/>
                  </a:lnTo>
                  <a:lnTo>
                    <a:pt x="0" y="301"/>
                  </a:lnTo>
                  <a:lnTo>
                    <a:pt x="736" y="301"/>
                  </a:lnTo>
                  <a:lnTo>
                    <a:pt x="736" y="153"/>
                  </a:lnTo>
                  <a:lnTo>
                    <a:pt x="736" y="0"/>
                  </a:lnTo>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3" name="Freeform 5">
              <a:extLst>
                <a:ext uri="{FF2B5EF4-FFF2-40B4-BE49-F238E27FC236}">
                  <a16:creationId xmlns:a16="http://schemas.microsoft.com/office/drawing/2014/main" id="{2901D7B0-5576-4691-ABA9-B32659914A71}"/>
                </a:ext>
              </a:extLst>
            </p:cNvPr>
            <p:cNvSpPr>
              <a:spLocks/>
            </p:cNvSpPr>
            <p:nvPr/>
          </p:nvSpPr>
          <p:spPr bwMode="auto">
            <a:xfrm>
              <a:off x="6183183" y="2300207"/>
              <a:ext cx="450116" cy="4557793"/>
            </a:xfrm>
            <a:custGeom>
              <a:avLst/>
              <a:gdLst>
                <a:gd name="T0" fmla="*/ 302 w 302"/>
                <a:gd name="T1" fmla="*/ 0 h 3058"/>
                <a:gd name="T2" fmla="*/ 302 w 302"/>
                <a:gd name="T3" fmla="*/ 3058 h 3058"/>
                <a:gd name="T4" fmla="*/ 0 w 302"/>
                <a:gd name="T5" fmla="*/ 3058 h 3058"/>
                <a:gd name="T6" fmla="*/ 0 w 302"/>
                <a:gd name="T7" fmla="*/ 301 h 3058"/>
                <a:gd name="T8" fmla="*/ 302 w 302"/>
                <a:gd name="T9" fmla="*/ 0 h 3058"/>
              </a:gdLst>
              <a:ahLst/>
              <a:cxnLst>
                <a:cxn ang="0">
                  <a:pos x="T0" y="T1"/>
                </a:cxn>
                <a:cxn ang="0">
                  <a:pos x="T2" y="T3"/>
                </a:cxn>
                <a:cxn ang="0">
                  <a:pos x="T4" y="T5"/>
                </a:cxn>
                <a:cxn ang="0">
                  <a:pos x="T6" y="T7"/>
                </a:cxn>
                <a:cxn ang="0">
                  <a:pos x="T8" y="T9"/>
                </a:cxn>
              </a:cxnLst>
              <a:rect l="0" t="0" r="r" b="b"/>
              <a:pathLst>
                <a:path w="302" h="3058">
                  <a:moveTo>
                    <a:pt x="302" y="0"/>
                  </a:moveTo>
                  <a:lnTo>
                    <a:pt x="302" y="3058"/>
                  </a:lnTo>
                  <a:lnTo>
                    <a:pt x="0" y="3058"/>
                  </a:lnTo>
                  <a:lnTo>
                    <a:pt x="0" y="301"/>
                  </a:lnTo>
                  <a:lnTo>
                    <a:pt x="302" y="0"/>
                  </a:ln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4" name="Freeform 9">
              <a:extLst>
                <a:ext uri="{FF2B5EF4-FFF2-40B4-BE49-F238E27FC236}">
                  <a16:creationId xmlns:a16="http://schemas.microsoft.com/office/drawing/2014/main" id="{E950CF6A-E9C1-4CE7-BE44-19D453464046}"/>
                </a:ext>
              </a:extLst>
            </p:cNvPr>
            <p:cNvSpPr>
              <a:spLocks/>
            </p:cNvSpPr>
            <p:nvPr/>
          </p:nvSpPr>
          <p:spPr bwMode="auto">
            <a:xfrm>
              <a:off x="6183183" y="2300207"/>
              <a:ext cx="1146156" cy="448626"/>
            </a:xfrm>
            <a:custGeom>
              <a:avLst/>
              <a:gdLst>
                <a:gd name="T0" fmla="*/ 769 w 769"/>
                <a:gd name="T1" fmla="*/ 301 h 301"/>
                <a:gd name="T2" fmla="*/ 0 w 769"/>
                <a:gd name="T3" fmla="*/ 301 h 301"/>
                <a:gd name="T4" fmla="*/ 302 w 769"/>
                <a:gd name="T5" fmla="*/ 0 h 301"/>
                <a:gd name="T6" fmla="*/ 769 w 769"/>
                <a:gd name="T7" fmla="*/ 0 h 301"/>
                <a:gd name="T8" fmla="*/ 769 w 769"/>
                <a:gd name="T9" fmla="*/ 301 h 301"/>
              </a:gdLst>
              <a:ahLst/>
              <a:cxnLst>
                <a:cxn ang="0">
                  <a:pos x="T0" y="T1"/>
                </a:cxn>
                <a:cxn ang="0">
                  <a:pos x="T2" y="T3"/>
                </a:cxn>
                <a:cxn ang="0">
                  <a:pos x="T4" y="T5"/>
                </a:cxn>
                <a:cxn ang="0">
                  <a:pos x="T6" y="T7"/>
                </a:cxn>
                <a:cxn ang="0">
                  <a:pos x="T8" y="T9"/>
                </a:cxn>
              </a:cxnLst>
              <a:rect l="0" t="0" r="r" b="b"/>
              <a:pathLst>
                <a:path w="769" h="301">
                  <a:moveTo>
                    <a:pt x="769" y="301"/>
                  </a:moveTo>
                  <a:lnTo>
                    <a:pt x="0" y="301"/>
                  </a:lnTo>
                  <a:lnTo>
                    <a:pt x="302" y="0"/>
                  </a:lnTo>
                  <a:lnTo>
                    <a:pt x="769" y="0"/>
                  </a:lnTo>
                  <a:lnTo>
                    <a:pt x="769" y="301"/>
                  </a:ln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5" name="Freeform 11">
              <a:extLst>
                <a:ext uri="{FF2B5EF4-FFF2-40B4-BE49-F238E27FC236}">
                  <a16:creationId xmlns:a16="http://schemas.microsoft.com/office/drawing/2014/main" id="{71258BB5-D23C-488E-BD24-F9B306BF9435}"/>
                </a:ext>
              </a:extLst>
            </p:cNvPr>
            <p:cNvSpPr>
              <a:spLocks/>
            </p:cNvSpPr>
            <p:nvPr/>
          </p:nvSpPr>
          <p:spPr bwMode="auto">
            <a:xfrm>
              <a:off x="7280154" y="2085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6" name="Freeform 12">
              <a:extLst>
                <a:ext uri="{FF2B5EF4-FFF2-40B4-BE49-F238E27FC236}">
                  <a16:creationId xmlns:a16="http://schemas.microsoft.com/office/drawing/2014/main" id="{28AABEDA-2D2D-4944-9AE3-F227285C0294}"/>
                </a:ext>
              </a:extLst>
            </p:cNvPr>
            <p:cNvSpPr>
              <a:spLocks/>
            </p:cNvSpPr>
            <p:nvPr/>
          </p:nvSpPr>
          <p:spPr bwMode="auto">
            <a:xfrm>
              <a:off x="7280154" y="2085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7" name="Freeform 13">
              <a:extLst>
                <a:ext uri="{FF2B5EF4-FFF2-40B4-BE49-F238E27FC236}">
                  <a16:creationId xmlns:a16="http://schemas.microsoft.com/office/drawing/2014/main" id="{39EBA8B5-1F91-4299-A98B-635401A1B99F}"/>
                </a:ext>
              </a:extLst>
            </p:cNvPr>
            <p:cNvSpPr>
              <a:spLocks/>
            </p:cNvSpPr>
            <p:nvPr/>
          </p:nvSpPr>
          <p:spPr bwMode="auto">
            <a:xfrm>
              <a:off x="7280154" y="2085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8" name="Freeform 14">
              <a:extLst>
                <a:ext uri="{FF2B5EF4-FFF2-40B4-BE49-F238E27FC236}">
                  <a16:creationId xmlns:a16="http://schemas.microsoft.com/office/drawing/2014/main" id="{960695AB-22FF-432A-B5B1-29736D52B65D}"/>
                </a:ext>
              </a:extLst>
            </p:cNvPr>
            <p:cNvSpPr>
              <a:spLocks/>
            </p:cNvSpPr>
            <p:nvPr/>
          </p:nvSpPr>
          <p:spPr bwMode="auto">
            <a:xfrm>
              <a:off x="7280154" y="2085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9" name="Freeform 42">
              <a:extLst>
                <a:ext uri="{FF2B5EF4-FFF2-40B4-BE49-F238E27FC236}">
                  <a16:creationId xmlns:a16="http://schemas.microsoft.com/office/drawing/2014/main" id="{1B47A80F-C6DE-48BE-8CEF-C4A154DEFE4F}"/>
                </a:ext>
              </a:extLst>
            </p:cNvPr>
            <p:cNvSpPr>
              <a:spLocks/>
            </p:cNvSpPr>
            <p:nvPr/>
          </p:nvSpPr>
          <p:spPr bwMode="auto">
            <a:xfrm>
              <a:off x="6731668" y="3751904"/>
              <a:ext cx="961340" cy="448626"/>
            </a:xfrm>
            <a:custGeom>
              <a:avLst/>
              <a:gdLst>
                <a:gd name="T0" fmla="*/ 645 w 645"/>
                <a:gd name="T1" fmla="*/ 0 h 301"/>
                <a:gd name="T2" fmla="*/ 302 w 645"/>
                <a:gd name="T3" fmla="*/ 0 h 301"/>
                <a:gd name="T4" fmla="*/ 0 w 645"/>
                <a:gd name="T5" fmla="*/ 301 h 301"/>
                <a:gd name="T6" fmla="*/ 645 w 645"/>
                <a:gd name="T7" fmla="*/ 301 h 301"/>
                <a:gd name="T8" fmla="*/ 645 w 645"/>
                <a:gd name="T9" fmla="*/ 153 h 301"/>
                <a:gd name="T10" fmla="*/ 645 w 645"/>
                <a:gd name="T11" fmla="*/ 0 h 301"/>
              </a:gdLst>
              <a:ahLst/>
              <a:cxnLst>
                <a:cxn ang="0">
                  <a:pos x="T0" y="T1"/>
                </a:cxn>
                <a:cxn ang="0">
                  <a:pos x="T2" y="T3"/>
                </a:cxn>
                <a:cxn ang="0">
                  <a:pos x="T4" y="T5"/>
                </a:cxn>
                <a:cxn ang="0">
                  <a:pos x="T6" y="T7"/>
                </a:cxn>
                <a:cxn ang="0">
                  <a:pos x="T8" y="T9"/>
                </a:cxn>
                <a:cxn ang="0">
                  <a:pos x="T10" y="T11"/>
                </a:cxn>
              </a:cxnLst>
              <a:rect l="0" t="0" r="r" b="b"/>
              <a:pathLst>
                <a:path w="645" h="301">
                  <a:moveTo>
                    <a:pt x="645" y="0"/>
                  </a:moveTo>
                  <a:lnTo>
                    <a:pt x="302" y="0"/>
                  </a:lnTo>
                  <a:lnTo>
                    <a:pt x="0" y="301"/>
                  </a:lnTo>
                  <a:lnTo>
                    <a:pt x="645" y="301"/>
                  </a:lnTo>
                  <a:lnTo>
                    <a:pt x="645" y="153"/>
                  </a:lnTo>
                  <a:lnTo>
                    <a:pt x="645"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0" name="Freeform 33">
              <a:extLst>
                <a:ext uri="{FF2B5EF4-FFF2-40B4-BE49-F238E27FC236}">
                  <a16:creationId xmlns:a16="http://schemas.microsoft.com/office/drawing/2014/main" id="{A7ADD6D3-5457-4CB4-8F0D-7F8C36AC0520}"/>
                </a:ext>
              </a:extLst>
            </p:cNvPr>
            <p:cNvSpPr>
              <a:spLocks/>
            </p:cNvSpPr>
            <p:nvPr/>
          </p:nvSpPr>
          <p:spPr bwMode="auto">
            <a:xfrm>
              <a:off x="6731668" y="3751904"/>
              <a:ext cx="450116" cy="3106096"/>
            </a:xfrm>
            <a:custGeom>
              <a:avLst/>
              <a:gdLst>
                <a:gd name="T0" fmla="*/ 302 w 302"/>
                <a:gd name="T1" fmla="*/ 0 h 2084"/>
                <a:gd name="T2" fmla="*/ 302 w 302"/>
                <a:gd name="T3" fmla="*/ 2084 h 2084"/>
                <a:gd name="T4" fmla="*/ 0 w 302"/>
                <a:gd name="T5" fmla="*/ 2084 h 2084"/>
                <a:gd name="T6" fmla="*/ 0 w 302"/>
                <a:gd name="T7" fmla="*/ 301 h 2084"/>
                <a:gd name="T8" fmla="*/ 302 w 302"/>
                <a:gd name="T9" fmla="*/ 0 h 2084"/>
              </a:gdLst>
              <a:ahLst/>
              <a:cxnLst>
                <a:cxn ang="0">
                  <a:pos x="T0" y="T1"/>
                </a:cxn>
                <a:cxn ang="0">
                  <a:pos x="T2" y="T3"/>
                </a:cxn>
                <a:cxn ang="0">
                  <a:pos x="T4" y="T5"/>
                </a:cxn>
                <a:cxn ang="0">
                  <a:pos x="T6" y="T7"/>
                </a:cxn>
                <a:cxn ang="0">
                  <a:pos x="T8" y="T9"/>
                </a:cxn>
              </a:cxnLst>
              <a:rect l="0" t="0" r="r" b="b"/>
              <a:pathLst>
                <a:path w="302" h="2084">
                  <a:moveTo>
                    <a:pt x="302" y="0"/>
                  </a:moveTo>
                  <a:lnTo>
                    <a:pt x="302" y="2084"/>
                  </a:lnTo>
                  <a:lnTo>
                    <a:pt x="0" y="2084"/>
                  </a:lnTo>
                  <a:lnTo>
                    <a:pt x="0" y="301"/>
                  </a:lnTo>
                  <a:lnTo>
                    <a:pt x="302"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1" name="Freeform 37">
              <a:extLst>
                <a:ext uri="{FF2B5EF4-FFF2-40B4-BE49-F238E27FC236}">
                  <a16:creationId xmlns:a16="http://schemas.microsoft.com/office/drawing/2014/main" id="{C7B7C244-474B-4D62-9200-9E767F34C5B2}"/>
                </a:ext>
              </a:extLst>
            </p:cNvPr>
            <p:cNvSpPr>
              <a:spLocks/>
            </p:cNvSpPr>
            <p:nvPr/>
          </p:nvSpPr>
          <p:spPr bwMode="auto">
            <a:xfrm>
              <a:off x="6731668" y="3751904"/>
              <a:ext cx="1010524" cy="448626"/>
            </a:xfrm>
            <a:custGeom>
              <a:avLst/>
              <a:gdLst>
                <a:gd name="T0" fmla="*/ 678 w 678"/>
                <a:gd name="T1" fmla="*/ 301 h 301"/>
                <a:gd name="T2" fmla="*/ 0 w 678"/>
                <a:gd name="T3" fmla="*/ 301 h 301"/>
                <a:gd name="T4" fmla="*/ 302 w 678"/>
                <a:gd name="T5" fmla="*/ 0 h 301"/>
                <a:gd name="T6" fmla="*/ 678 w 678"/>
                <a:gd name="T7" fmla="*/ 0 h 301"/>
                <a:gd name="T8" fmla="*/ 678 w 678"/>
                <a:gd name="T9" fmla="*/ 301 h 301"/>
              </a:gdLst>
              <a:ahLst/>
              <a:cxnLst>
                <a:cxn ang="0">
                  <a:pos x="T0" y="T1"/>
                </a:cxn>
                <a:cxn ang="0">
                  <a:pos x="T2" y="T3"/>
                </a:cxn>
                <a:cxn ang="0">
                  <a:pos x="T4" y="T5"/>
                </a:cxn>
                <a:cxn ang="0">
                  <a:pos x="T6" y="T7"/>
                </a:cxn>
                <a:cxn ang="0">
                  <a:pos x="T8" y="T9"/>
                </a:cxn>
              </a:cxnLst>
              <a:rect l="0" t="0" r="r" b="b"/>
              <a:pathLst>
                <a:path w="678" h="301">
                  <a:moveTo>
                    <a:pt x="678" y="301"/>
                  </a:moveTo>
                  <a:lnTo>
                    <a:pt x="0" y="301"/>
                  </a:lnTo>
                  <a:lnTo>
                    <a:pt x="302" y="0"/>
                  </a:lnTo>
                  <a:lnTo>
                    <a:pt x="678" y="0"/>
                  </a:lnTo>
                  <a:lnTo>
                    <a:pt x="678" y="301"/>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2" name="Freeform 39">
              <a:extLst>
                <a:ext uri="{FF2B5EF4-FFF2-40B4-BE49-F238E27FC236}">
                  <a16:creationId xmlns:a16="http://schemas.microsoft.com/office/drawing/2014/main" id="{66D2043A-D77F-4BE0-AC53-6E6446594405}"/>
                </a:ext>
              </a:extLst>
            </p:cNvPr>
            <p:cNvSpPr>
              <a:spLocks/>
            </p:cNvSpPr>
            <p:nvPr/>
          </p:nvSpPr>
          <p:spPr bwMode="auto">
            <a:xfrm>
              <a:off x="7693008" y="3537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3" name="Freeform 40">
              <a:extLst>
                <a:ext uri="{FF2B5EF4-FFF2-40B4-BE49-F238E27FC236}">
                  <a16:creationId xmlns:a16="http://schemas.microsoft.com/office/drawing/2014/main" id="{E295DEE0-B631-4A4B-8BF6-F406A01E05FA}"/>
                </a:ext>
              </a:extLst>
            </p:cNvPr>
            <p:cNvSpPr>
              <a:spLocks/>
            </p:cNvSpPr>
            <p:nvPr/>
          </p:nvSpPr>
          <p:spPr bwMode="auto">
            <a:xfrm>
              <a:off x="7693008" y="3537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grpSp>
      <p:sp>
        <p:nvSpPr>
          <p:cNvPr id="105" name="Shape 826">
            <a:extLst>
              <a:ext uri="{FF2B5EF4-FFF2-40B4-BE49-F238E27FC236}">
                <a16:creationId xmlns:a16="http://schemas.microsoft.com/office/drawing/2014/main" id="{4DFCA312-8F8C-4011-8105-BC4356476AEE}"/>
              </a:ext>
            </a:extLst>
          </p:cNvPr>
          <p:cNvSpPr/>
          <p:nvPr/>
        </p:nvSpPr>
        <p:spPr>
          <a:xfrm flipH="1">
            <a:off x="4272393" y="1801525"/>
            <a:ext cx="819089" cy="819089"/>
          </a:xfrm>
          <a:prstGeom prst="diamond">
            <a:avLst/>
          </a:prstGeom>
          <a:solidFill>
            <a:srgbClr val="FFC000"/>
          </a:solidFill>
          <a:ln w="12700">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3000" b="1" i="0" u="none" strike="noStrike" kern="0" cap="none" spc="0" normalizeH="0" baseline="0" noProof="0" dirty="0">
                <a:ln>
                  <a:noFill/>
                </a:ln>
                <a:effectLst/>
                <a:uLnTx/>
                <a:uFillTx/>
              </a:rPr>
              <a:t>1</a:t>
            </a:r>
            <a:endParaRPr kumimoji="0" sz="3000" b="1" i="0" u="none" strike="noStrike" kern="0" cap="none" spc="0" normalizeH="0" baseline="0" noProof="0" dirty="0">
              <a:ln>
                <a:noFill/>
              </a:ln>
              <a:effectLst/>
              <a:uLnTx/>
              <a:uFillTx/>
            </a:endParaRPr>
          </a:p>
        </p:txBody>
      </p:sp>
      <p:sp>
        <p:nvSpPr>
          <p:cNvPr id="106" name="Shape 196">
            <a:extLst>
              <a:ext uri="{FF2B5EF4-FFF2-40B4-BE49-F238E27FC236}">
                <a16:creationId xmlns:a16="http://schemas.microsoft.com/office/drawing/2014/main" id="{5DE5F808-7D8A-4DBA-9E34-1641C7AF02A5}"/>
              </a:ext>
            </a:extLst>
          </p:cNvPr>
          <p:cNvSpPr/>
          <p:nvPr/>
        </p:nvSpPr>
        <p:spPr>
          <a:xfrm>
            <a:off x="5214069" y="1865883"/>
            <a:ext cx="2445103" cy="663833"/>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Fintech regulations</a:t>
            </a:r>
          </a:p>
        </p:txBody>
      </p:sp>
      <p:sp>
        <p:nvSpPr>
          <p:cNvPr id="108" name="Shape 196">
            <a:extLst>
              <a:ext uri="{FF2B5EF4-FFF2-40B4-BE49-F238E27FC236}">
                <a16:creationId xmlns:a16="http://schemas.microsoft.com/office/drawing/2014/main" id="{AFE2B90C-A199-4260-BC86-BF45846F729B}"/>
              </a:ext>
            </a:extLst>
          </p:cNvPr>
          <p:cNvSpPr/>
          <p:nvPr/>
        </p:nvSpPr>
        <p:spPr>
          <a:xfrm>
            <a:off x="8875002" y="1898592"/>
            <a:ext cx="2538380" cy="631124"/>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Ethical use of personal data</a:t>
            </a:r>
          </a:p>
        </p:txBody>
      </p:sp>
      <p:sp>
        <p:nvSpPr>
          <p:cNvPr id="109" name="Shape 196">
            <a:extLst>
              <a:ext uri="{FF2B5EF4-FFF2-40B4-BE49-F238E27FC236}">
                <a16:creationId xmlns:a16="http://schemas.microsoft.com/office/drawing/2014/main" id="{B33461A5-F5AA-4F0C-BAC8-7128995A51DA}"/>
              </a:ext>
            </a:extLst>
          </p:cNvPr>
          <p:cNvSpPr/>
          <p:nvPr/>
        </p:nvSpPr>
        <p:spPr>
          <a:xfrm>
            <a:off x="5294537" y="3769219"/>
            <a:ext cx="2244183" cy="271286"/>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r>
              <a:rPr lang="en-IN" sz="2000" dirty="0">
                <a:ln w="0"/>
                <a:solidFill>
                  <a:schemeClr val="tx1"/>
                </a:solidFill>
                <a:effectLst>
                  <a:outerShdw blurRad="38100" dist="19050" dir="2700000" algn="tl" rotWithShape="0">
                    <a:schemeClr val="dk1">
                      <a:alpha val="40000"/>
                    </a:schemeClr>
                  </a:outerShdw>
                </a:effectLst>
              </a:rPr>
              <a:t>Open Banking</a:t>
            </a:r>
          </a:p>
        </p:txBody>
      </p:sp>
      <p:sp>
        <p:nvSpPr>
          <p:cNvPr id="110" name="Shape 826">
            <a:extLst>
              <a:ext uri="{FF2B5EF4-FFF2-40B4-BE49-F238E27FC236}">
                <a16:creationId xmlns:a16="http://schemas.microsoft.com/office/drawing/2014/main" id="{C5857BB2-3176-4BBF-B0BD-BBF4B29CAD4A}"/>
              </a:ext>
            </a:extLst>
          </p:cNvPr>
          <p:cNvSpPr/>
          <p:nvPr/>
        </p:nvSpPr>
        <p:spPr>
          <a:xfrm flipH="1">
            <a:off x="4243002" y="3468651"/>
            <a:ext cx="819089" cy="819089"/>
          </a:xfrm>
          <a:prstGeom prst="diamond">
            <a:avLst/>
          </a:prstGeom>
          <a:solidFill>
            <a:schemeClr val="tx1">
              <a:lumMod val="65000"/>
              <a:lumOff val="35000"/>
            </a:schemeClr>
          </a:solidFill>
          <a:ln w="12700">
            <a:solidFill>
              <a:schemeClr val="tx1">
                <a:lumMod val="50000"/>
                <a:lumOff val="50000"/>
              </a:schemeClr>
            </a:solid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3000" kern="0" dirty="0">
                <a:solidFill>
                  <a:schemeClr val="bg1"/>
                </a:solidFill>
              </a:rPr>
              <a:t>3</a:t>
            </a:r>
            <a:endParaRPr kumimoji="0" sz="3000" b="0" i="0" u="none" strike="noStrike" kern="0" cap="none" spc="0" normalizeH="0" baseline="0" noProof="0" dirty="0">
              <a:ln>
                <a:noFill/>
              </a:ln>
              <a:solidFill>
                <a:schemeClr val="bg1"/>
              </a:solidFill>
              <a:effectLst/>
              <a:uLnTx/>
              <a:uFillTx/>
            </a:endParaRPr>
          </a:p>
        </p:txBody>
      </p:sp>
      <p:sp>
        <p:nvSpPr>
          <p:cNvPr id="111" name="Shape 826">
            <a:extLst>
              <a:ext uri="{FF2B5EF4-FFF2-40B4-BE49-F238E27FC236}">
                <a16:creationId xmlns:a16="http://schemas.microsoft.com/office/drawing/2014/main" id="{3834F685-D88F-4779-9189-FB1688F8C3AA}"/>
              </a:ext>
            </a:extLst>
          </p:cNvPr>
          <p:cNvSpPr/>
          <p:nvPr/>
        </p:nvSpPr>
        <p:spPr>
          <a:xfrm flipH="1">
            <a:off x="7755682" y="1796844"/>
            <a:ext cx="819089" cy="819089"/>
          </a:xfrm>
          <a:prstGeom prst="diamond">
            <a:avLst/>
          </a:prstGeom>
          <a:solidFill>
            <a:schemeClr val="tx1">
              <a:lumMod val="65000"/>
              <a:lumOff val="35000"/>
            </a:schemeClr>
          </a:solidFill>
          <a:ln w="12700">
            <a:no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3000" kern="0" dirty="0">
                <a:solidFill>
                  <a:schemeClr val="bg1"/>
                </a:solidFill>
              </a:rPr>
              <a:t>2</a:t>
            </a:r>
            <a:endParaRPr kumimoji="0" sz="3000" b="0" i="0" u="none" strike="noStrike" kern="0" cap="none" spc="0" normalizeH="0" baseline="0" noProof="0" dirty="0">
              <a:ln>
                <a:noFill/>
              </a:ln>
              <a:solidFill>
                <a:schemeClr val="bg1"/>
              </a:solidFill>
              <a:effectLst/>
              <a:uLnTx/>
              <a:uFillTx/>
            </a:endParaRPr>
          </a:p>
        </p:txBody>
      </p:sp>
      <p:sp>
        <p:nvSpPr>
          <p:cNvPr id="112" name="Shape 826">
            <a:extLst>
              <a:ext uri="{FF2B5EF4-FFF2-40B4-BE49-F238E27FC236}">
                <a16:creationId xmlns:a16="http://schemas.microsoft.com/office/drawing/2014/main" id="{560B00D4-1120-4867-BF82-8C9644346794}"/>
              </a:ext>
            </a:extLst>
          </p:cNvPr>
          <p:cNvSpPr/>
          <p:nvPr/>
        </p:nvSpPr>
        <p:spPr>
          <a:xfrm flipH="1">
            <a:off x="7739640" y="3507681"/>
            <a:ext cx="819089" cy="819089"/>
          </a:xfrm>
          <a:prstGeom prst="diamond">
            <a:avLst/>
          </a:prstGeom>
          <a:solidFill>
            <a:schemeClr val="tx1">
              <a:lumMod val="65000"/>
              <a:lumOff val="35000"/>
            </a:schemeClr>
          </a:solidFill>
          <a:ln w="12700">
            <a:no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schemeClr val="bg1"/>
                </a:solidFill>
                <a:effectLst/>
                <a:uLnTx/>
                <a:uFillTx/>
              </a:rPr>
              <a:t>4</a:t>
            </a:r>
            <a:endParaRPr kumimoji="0" sz="3000" b="0" i="0" u="none" strike="noStrike" kern="0" cap="none" spc="0" normalizeH="0" baseline="0" noProof="0" dirty="0">
              <a:ln>
                <a:noFill/>
              </a:ln>
              <a:solidFill>
                <a:schemeClr val="bg1"/>
              </a:solidFill>
              <a:effectLst/>
              <a:uLnTx/>
              <a:uFillTx/>
            </a:endParaRPr>
          </a:p>
        </p:txBody>
      </p:sp>
      <p:sp>
        <p:nvSpPr>
          <p:cNvPr id="42" name="Shape 196">
            <a:extLst>
              <a:ext uri="{FF2B5EF4-FFF2-40B4-BE49-F238E27FC236}">
                <a16:creationId xmlns:a16="http://schemas.microsoft.com/office/drawing/2014/main" id="{DCCA7ED9-7A92-AA40-A3DB-BFBE991601B6}"/>
              </a:ext>
            </a:extLst>
          </p:cNvPr>
          <p:cNvSpPr/>
          <p:nvPr/>
        </p:nvSpPr>
        <p:spPr>
          <a:xfrm>
            <a:off x="8875002" y="3405273"/>
            <a:ext cx="2538380" cy="1096734"/>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Use of Cryptocurrencies in Illegal Activities </a:t>
            </a:r>
          </a:p>
        </p:txBody>
      </p:sp>
    </p:spTree>
    <p:extLst>
      <p:ext uri="{BB962C8B-B14F-4D97-AF65-F5344CB8AC3E}">
        <p14:creationId xmlns:p14="http://schemas.microsoft.com/office/powerpoint/2010/main" val="3556338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4777" y="-1215154"/>
            <a:ext cx="11216057" cy="8611036"/>
          </a:xfrm>
          <a:prstGeom prst="rect">
            <a:avLst/>
          </a:prstGeom>
        </p:spPr>
      </p:pic>
    </p:spTree>
    <p:extLst>
      <p:ext uri="{BB962C8B-B14F-4D97-AF65-F5344CB8AC3E}">
        <p14:creationId xmlns:p14="http://schemas.microsoft.com/office/powerpoint/2010/main" val="1372748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8965" y="2363282"/>
            <a:ext cx="10056429" cy="2596120"/>
          </a:xfrm>
          <a:prstGeom prst="rect">
            <a:avLst/>
          </a:prstGeom>
          <a:effectLst>
            <a:outerShdw blurRad="292100" dist="76200" dir="2700000" algn="tl" rotWithShape="0">
              <a:prstClr val="black">
                <a:alpha val="26000"/>
              </a:prstClr>
            </a:outerShdw>
          </a:effectLst>
        </p:spPr>
      </p:pic>
    </p:spTree>
    <p:extLst>
      <p:ext uri="{BB962C8B-B14F-4D97-AF65-F5344CB8AC3E}">
        <p14:creationId xmlns:p14="http://schemas.microsoft.com/office/powerpoint/2010/main" val="4064217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36477" y="981295"/>
            <a:ext cx="7919047" cy="868926"/>
          </a:xfrm>
        </p:spPr>
        <p:txBody>
          <a:bodyPr/>
          <a:lstStyle/>
          <a:p>
            <a:r>
              <a:rPr lang="en-GB" dirty="0"/>
              <a:t>Key Headlines</a:t>
            </a:r>
          </a:p>
        </p:txBody>
      </p:sp>
      <p:sp>
        <p:nvSpPr>
          <p:cNvPr id="8" name="Content Placeholder 7"/>
          <p:cNvSpPr>
            <a:spLocks noGrp="1"/>
          </p:cNvSpPr>
          <p:nvPr>
            <p:ph idx="1"/>
          </p:nvPr>
        </p:nvSpPr>
        <p:spPr>
          <a:xfrm>
            <a:off x="2352451" y="2277139"/>
            <a:ext cx="7703073" cy="3887532"/>
          </a:xfrm>
        </p:spPr>
        <p:txBody>
          <a:bodyPr/>
          <a:lstStyle/>
          <a:p>
            <a:pPr>
              <a:lnSpc>
                <a:spcPts val="2999"/>
              </a:lnSpc>
              <a:spcBef>
                <a:spcPts val="300"/>
              </a:spcBef>
              <a:spcAft>
                <a:spcPts val="1800"/>
              </a:spcAft>
            </a:pPr>
            <a:r>
              <a:rPr lang="en-US" sz="2100" dirty="0"/>
              <a:t>General Data Protection Regulation (</a:t>
            </a:r>
            <a:r>
              <a:rPr lang="en-US" sz="2100" b="1" dirty="0"/>
              <a:t>GDPR</a:t>
            </a:r>
            <a:r>
              <a:rPr lang="en-US" sz="2100" dirty="0"/>
              <a:t>) replaces the Data Protection Act 1998.</a:t>
            </a:r>
          </a:p>
          <a:p>
            <a:pPr>
              <a:lnSpc>
                <a:spcPts val="2999"/>
              </a:lnSpc>
              <a:spcBef>
                <a:spcPts val="300"/>
              </a:spcBef>
              <a:spcAft>
                <a:spcPts val="1800"/>
              </a:spcAft>
            </a:pPr>
            <a:r>
              <a:rPr lang="en-US" sz="2100" dirty="0"/>
              <a:t>Builds on </a:t>
            </a:r>
            <a:r>
              <a:rPr lang="en-US" sz="2100" dirty="0" err="1"/>
              <a:t>DPA</a:t>
            </a:r>
            <a:r>
              <a:rPr lang="en-US" sz="2100" dirty="0"/>
              <a:t>, but creates new obligations for data controllers and data processors.</a:t>
            </a:r>
          </a:p>
          <a:p>
            <a:pPr>
              <a:lnSpc>
                <a:spcPts val="2999"/>
              </a:lnSpc>
              <a:spcBef>
                <a:spcPts val="300"/>
              </a:spcBef>
              <a:spcAft>
                <a:spcPts val="1800"/>
              </a:spcAft>
            </a:pPr>
            <a:r>
              <a:rPr lang="en-US" sz="2100" dirty="0"/>
              <a:t>Fines of </a:t>
            </a:r>
            <a:r>
              <a:rPr lang="en-US" sz="2100" b="1" dirty="0"/>
              <a:t>up to </a:t>
            </a:r>
            <a:r>
              <a:rPr lang="en-US" sz="2100" dirty="0"/>
              <a:t>4% of annual worldwide turnover or €20 million whichever is highest.</a:t>
            </a:r>
          </a:p>
          <a:p>
            <a:pPr>
              <a:lnSpc>
                <a:spcPts val="2999"/>
              </a:lnSpc>
              <a:spcBef>
                <a:spcPts val="300"/>
              </a:spcBef>
              <a:spcAft>
                <a:spcPts val="1800"/>
              </a:spcAft>
            </a:pPr>
            <a:r>
              <a:rPr lang="en-US" sz="2100" dirty="0"/>
              <a:t>Brexit will not impact roll out of GDPR.</a:t>
            </a:r>
          </a:p>
        </p:txBody>
      </p:sp>
    </p:spTree>
    <p:extLst>
      <p:ext uri="{BB962C8B-B14F-4D97-AF65-F5344CB8AC3E}">
        <p14:creationId xmlns:p14="http://schemas.microsoft.com/office/powerpoint/2010/main" val="1006168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64269" y="1008890"/>
            <a:ext cx="5183376" cy="791905"/>
          </a:xfrm>
        </p:spPr>
        <p:txBody>
          <a:bodyPr/>
          <a:lstStyle/>
          <a:p>
            <a:r>
              <a:rPr lang="en-GB" sz="2500" b="0" dirty="0"/>
              <a:t>Elizabeth Denham - </a:t>
            </a:r>
            <a:br>
              <a:rPr lang="en-GB" sz="2500" dirty="0"/>
            </a:br>
            <a:r>
              <a:rPr lang="en-GB" sz="1800" dirty="0"/>
              <a:t>HEAD OF </a:t>
            </a:r>
            <a:r>
              <a:rPr lang="en-GB" sz="1800" dirty="0" err="1"/>
              <a:t>ICO</a:t>
            </a:r>
            <a:r>
              <a:rPr lang="en-GB" sz="1800" dirty="0"/>
              <a:t> 2 FEBRUARY 2018</a:t>
            </a:r>
          </a:p>
        </p:txBody>
      </p:sp>
      <p:sp>
        <p:nvSpPr>
          <p:cNvPr id="5" name="Content Placeholder 4"/>
          <p:cNvSpPr>
            <a:spLocks noGrp="1"/>
          </p:cNvSpPr>
          <p:nvPr>
            <p:ph idx="1"/>
          </p:nvPr>
        </p:nvSpPr>
        <p:spPr>
          <a:xfrm>
            <a:off x="2352451" y="2081785"/>
            <a:ext cx="7775064" cy="4391471"/>
          </a:xfrm>
        </p:spPr>
        <p:txBody>
          <a:bodyPr/>
          <a:lstStyle/>
          <a:p>
            <a:r>
              <a:rPr lang="en-GB" dirty="0"/>
              <a:t>“personal data is the fuel that powers so much of what makes our economy, our home life, our public services function.”</a:t>
            </a:r>
          </a:p>
          <a:p>
            <a:r>
              <a:rPr lang="en-GB" dirty="0"/>
              <a:t>“GDPR rebalances the relationship between individuals and organisations.”</a:t>
            </a:r>
          </a:p>
          <a:p>
            <a:r>
              <a:rPr lang="en-GB" dirty="0"/>
              <a:t>“compels organisations to be transparent and account for their actions.”</a:t>
            </a:r>
          </a:p>
          <a:p>
            <a:r>
              <a:rPr lang="en-GB" dirty="0"/>
              <a:t>“opportunity to commit to data protection and embed in your policies, processes and people.”</a:t>
            </a:r>
          </a:p>
          <a:p>
            <a:r>
              <a:rPr lang="en-GB" dirty="0"/>
              <a:t>“when I speak to the private sector I can sense panic, but also the incentive to get it right”.</a:t>
            </a:r>
          </a:p>
          <a:p>
            <a:r>
              <a:rPr lang="en-GB" dirty="0"/>
              <a:t>“we’re expecting more of everything”.</a:t>
            </a:r>
          </a:p>
          <a:p>
            <a:r>
              <a:rPr lang="en-GB" dirty="0"/>
              <a:t>“I’ll be honest – we’re still figuring out how we’re going to carry out some of our functions.”</a:t>
            </a:r>
          </a:p>
          <a:p>
            <a:endParaRPr lang="en-GB" dirty="0"/>
          </a:p>
          <a:p>
            <a:endParaRPr lang="en-GB" dirty="0"/>
          </a:p>
          <a:p>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1644" y="713950"/>
            <a:ext cx="1586421" cy="1055791"/>
          </a:xfrm>
          <a:prstGeom prst="rect">
            <a:avLst/>
          </a:prstGeom>
        </p:spPr>
      </p:pic>
    </p:spTree>
    <p:extLst>
      <p:ext uri="{BB962C8B-B14F-4D97-AF65-F5344CB8AC3E}">
        <p14:creationId xmlns:p14="http://schemas.microsoft.com/office/powerpoint/2010/main" val="1989731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77" y="981295"/>
            <a:ext cx="7919047" cy="868926"/>
          </a:xfrm>
        </p:spPr>
        <p:txBody>
          <a:bodyPr/>
          <a:lstStyle/>
          <a:p>
            <a:r>
              <a:rPr lang="en-GB" dirty="0"/>
              <a:t>Accountability</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12408" y="2523863"/>
            <a:ext cx="6640652" cy="3241370"/>
          </a:xfrm>
          <a:prstGeom prst="rect">
            <a:avLst/>
          </a:prstGeom>
        </p:spPr>
      </p:pic>
    </p:spTree>
    <p:extLst>
      <p:ext uri="{BB962C8B-B14F-4D97-AF65-F5344CB8AC3E}">
        <p14:creationId xmlns:p14="http://schemas.microsoft.com/office/powerpoint/2010/main" val="2367694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EE04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88" t="1065"/>
          <a:stretch/>
        </p:blipFill>
        <p:spPr>
          <a:xfrm>
            <a:off x="1560546" y="261381"/>
            <a:ext cx="9106396" cy="6404146"/>
          </a:xfrm>
          <a:prstGeom prst="rect">
            <a:avLst/>
          </a:prstGeom>
        </p:spPr>
      </p:pic>
    </p:spTree>
    <p:extLst>
      <p:ext uri="{BB962C8B-B14F-4D97-AF65-F5344CB8AC3E}">
        <p14:creationId xmlns:p14="http://schemas.microsoft.com/office/powerpoint/2010/main" val="3170758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TOP FIVE THINGS THAT FINTECH START-UPS SHOULD KNOW ABOUT FINANCIAL SERVICES REGULATION</a:t>
            </a:r>
          </a:p>
        </p:txBody>
      </p:sp>
    </p:spTree>
    <p:extLst>
      <p:ext uri="{BB962C8B-B14F-4D97-AF65-F5344CB8AC3E}">
        <p14:creationId xmlns:p14="http://schemas.microsoft.com/office/powerpoint/2010/main" val="779314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DOES FINANCIAL SERVICES REGULATION WORK IN THE UK?</a:t>
            </a:r>
          </a:p>
        </p:txBody>
      </p:sp>
      <p:sp>
        <p:nvSpPr>
          <p:cNvPr id="3" name="Content Placeholder 2"/>
          <p:cNvSpPr>
            <a:spLocks noGrp="1"/>
          </p:cNvSpPr>
          <p:nvPr>
            <p:ph idx="1"/>
          </p:nvPr>
        </p:nvSpPr>
        <p:spPr/>
        <p:txBody>
          <a:bodyPr/>
          <a:lstStyle/>
          <a:p>
            <a:pPr lvl="0"/>
            <a:r>
              <a:rPr lang="en-GB" dirty="0"/>
              <a:t>Key is the ‘general prohibition’ – that a person (which includes business entities as well as individuals) </a:t>
            </a:r>
            <a:r>
              <a:rPr lang="en-GB" b="1" dirty="0"/>
              <a:t>must not carry on a regulated activity in the UK, or purport to do so, unless they are an authorised or exempt person</a:t>
            </a:r>
            <a:endParaRPr lang="en-GB" dirty="0"/>
          </a:p>
          <a:p>
            <a:pPr lvl="0"/>
            <a:r>
              <a:rPr lang="en-GB" dirty="0"/>
              <a:t>Carrying on a regulated activity in breach of the general prohibition is a criminal offence and may result in certain agreements being unenforceable</a:t>
            </a:r>
          </a:p>
        </p:txBody>
      </p:sp>
    </p:spTree>
    <p:extLst>
      <p:ext uri="{BB962C8B-B14F-4D97-AF65-F5344CB8AC3E}">
        <p14:creationId xmlns:p14="http://schemas.microsoft.com/office/powerpoint/2010/main" val="2799854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ARE REGULATED ACTIVITIES?</a:t>
            </a:r>
          </a:p>
        </p:txBody>
      </p:sp>
      <p:sp>
        <p:nvSpPr>
          <p:cNvPr id="3" name="Content Placeholder 2"/>
          <p:cNvSpPr>
            <a:spLocks noGrp="1"/>
          </p:cNvSpPr>
          <p:nvPr>
            <p:ph idx="1"/>
          </p:nvPr>
        </p:nvSpPr>
        <p:spPr/>
        <p:txBody>
          <a:bodyPr/>
          <a:lstStyle/>
          <a:p>
            <a:pPr lvl="0"/>
            <a:r>
              <a:rPr lang="en-GB" dirty="0"/>
              <a:t>An activity is regulated if it’s of a specified kind and relates to a specified investment (some examples of these are below)</a:t>
            </a:r>
          </a:p>
          <a:p>
            <a:pPr lvl="0"/>
            <a:r>
              <a:rPr lang="en-GB" dirty="0"/>
              <a:t>If you’re carrying out a regulated activity in the UK by way of business then you either need to be authorised or otherwise exempt</a:t>
            </a:r>
          </a:p>
          <a:p>
            <a:pPr lvl="0"/>
            <a:endParaRPr lang="en-GB" dirty="0"/>
          </a:p>
        </p:txBody>
      </p:sp>
    </p:spTree>
    <p:extLst>
      <p:ext uri="{BB962C8B-B14F-4D97-AF65-F5344CB8AC3E}">
        <p14:creationId xmlns:p14="http://schemas.microsoft.com/office/powerpoint/2010/main" val="2186134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77" y="477356"/>
            <a:ext cx="7919047" cy="868926"/>
          </a:xfrm>
        </p:spPr>
        <p:txBody>
          <a:bodyPr/>
          <a:lstStyle/>
          <a:p>
            <a:r>
              <a:rPr lang="en-GB" dirty="0"/>
              <a:t>WHAT ARE REGULATED ACTIVITIES?</a:t>
            </a:r>
          </a:p>
        </p:txBody>
      </p:sp>
      <p:graphicFrame>
        <p:nvGraphicFramePr>
          <p:cNvPr id="4" name="Content Placeholder 3"/>
          <p:cNvGraphicFramePr>
            <a:graphicFrameLocks noGrp="1"/>
          </p:cNvGraphicFramePr>
          <p:nvPr>
            <p:ph idx="1"/>
            <p:extLst/>
          </p:nvPr>
        </p:nvGraphicFramePr>
        <p:xfrm>
          <a:off x="2244029" y="1485234"/>
          <a:ext cx="7703942" cy="4963569"/>
        </p:xfrm>
        <a:graphic>
          <a:graphicData uri="http://schemas.openxmlformats.org/drawingml/2006/table">
            <a:tbl>
              <a:tblPr firstRow="1" bandRow="1">
                <a:tableStyleId>{5C22544A-7EE6-4342-B048-85BDC9FD1C3A}</a:tableStyleId>
              </a:tblPr>
              <a:tblGrid>
                <a:gridCol w="3851971">
                  <a:extLst>
                    <a:ext uri="{9D8B030D-6E8A-4147-A177-3AD203B41FA5}">
                      <a16:colId xmlns:a16="http://schemas.microsoft.com/office/drawing/2014/main" val="20000"/>
                    </a:ext>
                  </a:extLst>
                </a:gridCol>
                <a:gridCol w="3851971">
                  <a:extLst>
                    <a:ext uri="{9D8B030D-6E8A-4147-A177-3AD203B41FA5}">
                      <a16:colId xmlns:a16="http://schemas.microsoft.com/office/drawing/2014/main" val="20001"/>
                    </a:ext>
                  </a:extLst>
                </a:gridCol>
              </a:tblGrid>
              <a:tr h="60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effectLst/>
                          <a:latin typeface="Times New Roman" panose="02020603050405020304" pitchFamily="18" charset="0"/>
                          <a:ea typeface="Times New Roman" panose="02020603050405020304" pitchFamily="18" charset="0"/>
                        </a:rPr>
                        <a:t>Regulated activities include:</a:t>
                      </a:r>
                      <a:endParaRPr lang="en-GB" sz="1600" dirty="0">
                        <a:effectLst/>
                        <a:latin typeface="Times New Roman" panose="02020603050405020304" pitchFamily="18" charset="0"/>
                        <a:ea typeface="Times New Roman" panose="02020603050405020304" pitchFamily="18" charset="0"/>
                      </a:endParaRPr>
                    </a:p>
                    <a:p>
                      <a:endParaRPr lang="en-GB" sz="1800" dirty="0"/>
                    </a:p>
                  </a:txBody>
                  <a:tcPr marL="91419" marR="91419" marT="45709" marB="4570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effectLst/>
                          <a:latin typeface="Times New Roman" panose="02020603050405020304" pitchFamily="18" charset="0"/>
                          <a:ea typeface="Times New Roman" panose="02020603050405020304" pitchFamily="18" charset="0"/>
                        </a:rPr>
                        <a:t>Specified investments include:</a:t>
                      </a:r>
                      <a:endParaRPr lang="en-GB" sz="1600" dirty="0">
                        <a:effectLst/>
                        <a:latin typeface="Times New Roman" panose="02020603050405020304" pitchFamily="18" charset="0"/>
                        <a:ea typeface="Times New Roman" panose="02020603050405020304" pitchFamily="18" charset="0"/>
                      </a:endParaRPr>
                    </a:p>
                    <a:p>
                      <a:endParaRPr lang="en-GB" sz="1800" dirty="0"/>
                    </a:p>
                  </a:txBody>
                  <a:tcPr marL="91419" marR="91419" marT="45709" marB="45709"/>
                </a:tc>
                <a:extLst>
                  <a:ext uri="{0D108BD9-81ED-4DB2-BD59-A6C34878D82A}">
                    <a16:rowId xmlns:a16="http://schemas.microsoft.com/office/drawing/2014/main" val="10000"/>
                  </a:ext>
                </a:extLst>
              </a:tr>
              <a:tr h="4353991">
                <a:tc>
                  <a:txBody>
                    <a:bodyPr/>
                    <a:lstStyle/>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accepting deposits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issuing e-money</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carrying out or helping to administer insurance contracts (as a firm's principal)</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investments: dealing in or managing (as a principal or agent), arranging deals, safeguarding and administering, advising</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home finance: arranging, advising on, entering into and administering</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operating a multilateral trading facility</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sending dematerialised instructions (electronic transfer of title in investments like securities and contractually-based investments)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setting up collective investment schemes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setting up stakeholder pensions schemes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providing basic advice on stakeholder products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Lloyd’s market activities</a:t>
                      </a:r>
                    </a:p>
                    <a:p>
                      <a:pPr marL="342900" lvl="0" indent="-342900" algn="l">
                        <a:lnSpc>
                          <a:spcPts val="1500"/>
                        </a:lnSpc>
                        <a:spcAft>
                          <a:spcPts val="150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entering funeral plan contracts</a:t>
                      </a:r>
                    </a:p>
                    <a:p>
                      <a:endParaRPr lang="en-GB" sz="1800" dirty="0"/>
                    </a:p>
                  </a:txBody>
                  <a:tcPr marL="91419" marR="91419" marT="45709" marB="45709"/>
                </a:tc>
                <a:tc>
                  <a:txBody>
                    <a:bodyPr/>
                    <a:lstStyle/>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deposits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e-money</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rights under an insurance contract</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shares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instruments creating or acknowledging indebtedness</a:t>
                      </a:r>
                    </a:p>
                    <a:p>
                      <a:pPr marL="342900" lvl="0" indent="-342900" algn="l">
                        <a:lnSpc>
                          <a:spcPts val="1500"/>
                        </a:lnSpc>
                        <a:spcAft>
                          <a:spcPts val="0"/>
                        </a:spcAft>
                        <a:buFont typeface="Symbol" panose="05050102010706020507" pitchFamily="18" charset="2"/>
                        <a:buChar char=""/>
                      </a:pPr>
                      <a:r>
                        <a:rPr lang="en-GB" sz="1400" dirty="0" err="1">
                          <a:solidFill>
                            <a:schemeClr val="accent1"/>
                          </a:solidFill>
                          <a:effectLst/>
                          <a:latin typeface="Times New Roman" panose="02020603050405020304" pitchFamily="18" charset="0"/>
                          <a:ea typeface="Times New Roman" panose="02020603050405020304" pitchFamily="18" charset="0"/>
                        </a:rPr>
                        <a:t>sukuk</a:t>
                      </a:r>
                      <a:r>
                        <a:rPr lang="en-GB" sz="1400" dirty="0">
                          <a:solidFill>
                            <a:schemeClr val="accent1"/>
                          </a:solidFill>
                          <a:effectLst/>
                          <a:latin typeface="Times New Roman" panose="02020603050405020304" pitchFamily="18" charset="0"/>
                          <a:ea typeface="Times New Roman" panose="02020603050405020304" pitchFamily="18" charset="0"/>
                        </a:rPr>
                        <a:t> (sharia compliant debt instruments)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government and public securities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instruments giving entitlement to investments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certificates representing some securities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units in a collective investment scheme</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rights under a stakeholder pension scheme</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rights under a personal pension scheme</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options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futures</a:t>
                      </a:r>
                    </a:p>
                    <a:p>
                      <a:pPr marL="342900" lvl="0" indent="-342900" algn="l">
                        <a:lnSpc>
                          <a:spcPts val="1500"/>
                        </a:lnSpc>
                        <a:spcAft>
                          <a:spcPts val="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contracts for differences</a:t>
                      </a:r>
                    </a:p>
                    <a:p>
                      <a:pPr marL="342900" lvl="0" indent="-342900" algn="l">
                        <a:lnSpc>
                          <a:spcPts val="1500"/>
                        </a:lnSpc>
                        <a:spcAft>
                          <a:spcPts val="1500"/>
                        </a:spcAft>
                        <a:buFont typeface="Symbol" panose="05050102010706020507" pitchFamily="18" charset="2"/>
                        <a:buChar char=""/>
                      </a:pPr>
                      <a:r>
                        <a:rPr lang="en-GB" sz="1400" dirty="0">
                          <a:solidFill>
                            <a:schemeClr val="accent1"/>
                          </a:solidFill>
                          <a:effectLst/>
                          <a:latin typeface="Times New Roman" panose="02020603050405020304" pitchFamily="18" charset="0"/>
                          <a:ea typeface="Times New Roman" panose="02020603050405020304" pitchFamily="18" charset="0"/>
                        </a:rPr>
                        <a:t>Lloyd's syndicate capacity and syndicate membership</a:t>
                      </a:r>
                    </a:p>
                    <a:p>
                      <a:endParaRPr lang="en-GB" sz="1800" dirty="0"/>
                    </a:p>
                  </a:txBody>
                  <a:tcPr marL="91419" marR="91419" marT="45709" marB="4570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00778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C3AF-3B9C-42B3-8E69-FF895A0491CA}"/>
              </a:ext>
            </a:extLst>
          </p:cNvPr>
          <p:cNvSpPr>
            <a:spLocks noGrp="1"/>
          </p:cNvSpPr>
          <p:nvPr>
            <p:ph type="title"/>
          </p:nvPr>
        </p:nvSpPr>
        <p:spPr>
          <a:xfrm>
            <a:off x="736987" y="240993"/>
            <a:ext cx="10515600" cy="1325563"/>
          </a:xfrm>
        </p:spPr>
        <p:txBody>
          <a:bodyPr/>
          <a:lstStyle/>
          <a:p>
            <a:pPr algn="ctr"/>
            <a:r>
              <a:rPr lang="en-GB" dirty="0"/>
              <a:t>Fintech Regulations - Approaches</a:t>
            </a:r>
          </a:p>
        </p:txBody>
      </p:sp>
      <p:sp>
        <p:nvSpPr>
          <p:cNvPr id="5" name="Freeform 27">
            <a:extLst>
              <a:ext uri="{FF2B5EF4-FFF2-40B4-BE49-F238E27FC236}">
                <a16:creationId xmlns:a16="http://schemas.microsoft.com/office/drawing/2014/main" id="{FF94D017-5F03-4384-8856-7257EB1A1B30}"/>
              </a:ext>
            </a:extLst>
          </p:cNvPr>
          <p:cNvSpPr/>
          <p:nvPr/>
        </p:nvSpPr>
        <p:spPr>
          <a:xfrm>
            <a:off x="2357120" y="1666240"/>
            <a:ext cx="2401951" cy="1252529"/>
          </a:xfrm>
          <a:custGeom>
            <a:avLst/>
            <a:gdLst>
              <a:gd name="connsiteX0" fmla="*/ 604684 w 2138517"/>
              <a:gd name="connsiteY0" fmla="*/ 0 h 1209368"/>
              <a:gd name="connsiteX1" fmla="*/ 604694 w 2138517"/>
              <a:gd name="connsiteY1" fmla="*/ 1 h 1209368"/>
              <a:gd name="connsiteX2" fmla="*/ 2138517 w 2138517"/>
              <a:gd name="connsiteY2" fmla="*/ 1 h 1209368"/>
              <a:gd name="connsiteX3" fmla="*/ 2138517 w 2138517"/>
              <a:gd name="connsiteY3" fmla="*/ 1209368 h 1209368"/>
              <a:gd name="connsiteX4" fmla="*/ 604684 w 2138517"/>
              <a:gd name="connsiteY4" fmla="*/ 1209368 h 1209368"/>
              <a:gd name="connsiteX5" fmla="*/ 0 w 2138517"/>
              <a:gd name="connsiteY5" fmla="*/ 604684 h 1209368"/>
              <a:gd name="connsiteX6" fmla="*/ 604684 w 2138517"/>
              <a:gd name="connsiteY6" fmla="*/ 0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8517" h="1209368">
                <a:moveTo>
                  <a:pt x="604684" y="0"/>
                </a:moveTo>
                <a:lnTo>
                  <a:pt x="604694" y="1"/>
                </a:lnTo>
                <a:lnTo>
                  <a:pt x="2138517" y="1"/>
                </a:lnTo>
                <a:lnTo>
                  <a:pt x="2138517" y="1209368"/>
                </a:lnTo>
                <a:lnTo>
                  <a:pt x="604684" y="1209368"/>
                </a:lnTo>
                <a:cubicBezTo>
                  <a:pt x="270726" y="1209368"/>
                  <a:pt x="0" y="938642"/>
                  <a:pt x="0" y="604684"/>
                </a:cubicBezTo>
                <a:cubicBezTo>
                  <a:pt x="0" y="270726"/>
                  <a:pt x="270726" y="0"/>
                  <a:pt x="604684" y="0"/>
                </a:cubicBezTo>
                <a:close/>
              </a:path>
            </a:pathLst>
          </a:custGeom>
          <a:solidFill>
            <a:srgbClr val="FFAE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28">
            <a:extLst>
              <a:ext uri="{FF2B5EF4-FFF2-40B4-BE49-F238E27FC236}">
                <a16:creationId xmlns:a16="http://schemas.microsoft.com/office/drawing/2014/main" id="{D7F0FF53-0770-4A76-8EED-74CC56E27B7B}"/>
              </a:ext>
            </a:extLst>
          </p:cNvPr>
          <p:cNvSpPr/>
          <p:nvPr/>
        </p:nvSpPr>
        <p:spPr>
          <a:xfrm>
            <a:off x="4382065" y="1666187"/>
            <a:ext cx="6528379" cy="1252529"/>
          </a:xfrm>
          <a:custGeom>
            <a:avLst/>
            <a:gdLst>
              <a:gd name="connsiteX0" fmla="*/ 0 w 6253316"/>
              <a:gd name="connsiteY0" fmla="*/ 0 h 1209368"/>
              <a:gd name="connsiteX1" fmla="*/ 5648631 w 6253316"/>
              <a:gd name="connsiteY1" fmla="*/ 0 h 1209368"/>
              <a:gd name="connsiteX2" fmla="*/ 5648631 w 6253316"/>
              <a:gd name="connsiteY2" fmla="*/ 0 h 1209368"/>
              <a:gd name="connsiteX3" fmla="*/ 5648632 w 6253316"/>
              <a:gd name="connsiteY3" fmla="*/ 0 h 1209368"/>
              <a:gd name="connsiteX4" fmla="*/ 6253316 w 6253316"/>
              <a:gd name="connsiteY4" fmla="*/ 604684 h 1209368"/>
              <a:gd name="connsiteX5" fmla="*/ 5648632 w 6253316"/>
              <a:gd name="connsiteY5" fmla="*/ 1209368 h 1209368"/>
              <a:gd name="connsiteX6" fmla="*/ 5648622 w 6253316"/>
              <a:gd name="connsiteY6" fmla="*/ 1209367 h 1209368"/>
              <a:gd name="connsiteX7" fmla="*/ 0 w 6253316"/>
              <a:gd name="connsiteY7" fmla="*/ 1209367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3316" h="1209368">
                <a:moveTo>
                  <a:pt x="0" y="0"/>
                </a:moveTo>
                <a:lnTo>
                  <a:pt x="5648631" y="0"/>
                </a:lnTo>
                <a:lnTo>
                  <a:pt x="5648631" y="0"/>
                </a:lnTo>
                <a:lnTo>
                  <a:pt x="5648632" y="0"/>
                </a:lnTo>
                <a:cubicBezTo>
                  <a:pt x="5982590" y="0"/>
                  <a:pt x="6253316" y="270726"/>
                  <a:pt x="6253316" y="604684"/>
                </a:cubicBezTo>
                <a:cubicBezTo>
                  <a:pt x="6253316" y="938642"/>
                  <a:pt x="5982590" y="1209368"/>
                  <a:pt x="5648632" y="1209368"/>
                </a:cubicBezTo>
                <a:lnTo>
                  <a:pt x="5648622" y="1209367"/>
                </a:lnTo>
                <a:lnTo>
                  <a:pt x="0" y="1209367"/>
                </a:lnTo>
                <a:close/>
              </a:path>
            </a:pathLst>
          </a:custGeom>
          <a:solidFill>
            <a:srgbClr val="FFAE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26">
            <a:extLst>
              <a:ext uri="{FF2B5EF4-FFF2-40B4-BE49-F238E27FC236}">
                <a16:creationId xmlns:a16="http://schemas.microsoft.com/office/drawing/2014/main" id="{23500619-A597-43A2-AB6C-E4E9AF0F769B}"/>
              </a:ext>
            </a:extLst>
          </p:cNvPr>
          <p:cNvSpPr/>
          <p:nvPr/>
        </p:nvSpPr>
        <p:spPr>
          <a:xfrm>
            <a:off x="3731036" y="1040385"/>
            <a:ext cx="1981098" cy="2048091"/>
          </a:xfrm>
          <a:custGeom>
            <a:avLst/>
            <a:gdLst>
              <a:gd name="connsiteX0" fmla="*/ 139188 w 1897628"/>
              <a:gd name="connsiteY0" fmla="*/ 604684 h 1977516"/>
              <a:gd name="connsiteX1" fmla="*/ 278376 w 1897628"/>
              <a:gd name="connsiteY1" fmla="*/ 604684 h 1977516"/>
              <a:gd name="connsiteX2" fmla="*/ 278376 w 1897628"/>
              <a:gd name="connsiteY2" fmla="*/ 1814052 h 1977516"/>
              <a:gd name="connsiteX3" fmla="*/ 139188 w 1897628"/>
              <a:gd name="connsiteY3" fmla="*/ 1814052 h 1977516"/>
              <a:gd name="connsiteX4" fmla="*/ 0 w 1897628"/>
              <a:gd name="connsiteY4" fmla="*/ 604684 h 1977516"/>
              <a:gd name="connsiteX5" fmla="*/ 69594 w 1897628"/>
              <a:gd name="connsiteY5" fmla="*/ 604684 h 1977516"/>
              <a:gd name="connsiteX6" fmla="*/ 69594 w 1897628"/>
              <a:gd name="connsiteY6" fmla="*/ 1814052 h 1977516"/>
              <a:gd name="connsiteX7" fmla="*/ 0 w 1897628"/>
              <a:gd name="connsiteY7" fmla="*/ 1814052 h 1977516"/>
              <a:gd name="connsiteX8" fmla="*/ 1113504 w 1897628"/>
              <a:gd name="connsiteY8" fmla="*/ 409269 h 1977516"/>
              <a:gd name="connsiteX9" fmla="*/ 1897628 w 1897628"/>
              <a:gd name="connsiteY9" fmla="*/ 1193392 h 1977516"/>
              <a:gd name="connsiteX10" fmla="*/ 1113504 w 1897628"/>
              <a:gd name="connsiteY10" fmla="*/ 1977516 h 1977516"/>
              <a:gd name="connsiteX11" fmla="*/ 1113504 w 1897628"/>
              <a:gd name="connsiteY11" fmla="*/ 1814052 h 1977516"/>
              <a:gd name="connsiteX12" fmla="*/ 347970 w 1897628"/>
              <a:gd name="connsiteY12" fmla="*/ 1814052 h 1977516"/>
              <a:gd name="connsiteX13" fmla="*/ 347970 w 1897628"/>
              <a:gd name="connsiteY13" fmla="*/ 604684 h 1977516"/>
              <a:gd name="connsiteX14" fmla="*/ 1113504 w 1897628"/>
              <a:gd name="connsiteY14" fmla="*/ 604684 h 1977516"/>
              <a:gd name="connsiteX15" fmla="*/ 1113504 w 1897628"/>
              <a:gd name="connsiteY15" fmla="*/ 0 h 1977516"/>
              <a:gd name="connsiteX16" fmla="*/ 1128235 w 1897628"/>
              <a:gd name="connsiteY16" fmla="*/ 15999 h 1977516"/>
              <a:gd name="connsiteX17" fmla="*/ 1113504 w 1897628"/>
              <a:gd name="connsiteY17" fmla="*/ 30729 h 197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97628" h="1977516">
                <a:moveTo>
                  <a:pt x="139188" y="604684"/>
                </a:moveTo>
                <a:lnTo>
                  <a:pt x="278376" y="604684"/>
                </a:lnTo>
                <a:lnTo>
                  <a:pt x="278376" y="1814052"/>
                </a:lnTo>
                <a:lnTo>
                  <a:pt x="139188" y="1814052"/>
                </a:lnTo>
                <a:close/>
                <a:moveTo>
                  <a:pt x="0" y="604684"/>
                </a:moveTo>
                <a:lnTo>
                  <a:pt x="69594" y="604684"/>
                </a:lnTo>
                <a:lnTo>
                  <a:pt x="69594" y="1814052"/>
                </a:lnTo>
                <a:lnTo>
                  <a:pt x="0" y="1814052"/>
                </a:lnTo>
                <a:close/>
                <a:moveTo>
                  <a:pt x="1113504" y="409269"/>
                </a:moveTo>
                <a:lnTo>
                  <a:pt x="1897628" y="1193392"/>
                </a:lnTo>
                <a:lnTo>
                  <a:pt x="1113504" y="1977516"/>
                </a:lnTo>
                <a:lnTo>
                  <a:pt x="1113504" y="1814052"/>
                </a:lnTo>
                <a:lnTo>
                  <a:pt x="347970" y="1814052"/>
                </a:lnTo>
                <a:lnTo>
                  <a:pt x="347970" y="604684"/>
                </a:lnTo>
                <a:lnTo>
                  <a:pt x="1113504" y="604684"/>
                </a:lnTo>
                <a:close/>
                <a:moveTo>
                  <a:pt x="1113504" y="0"/>
                </a:moveTo>
                <a:lnTo>
                  <a:pt x="1128235" y="15999"/>
                </a:lnTo>
                <a:lnTo>
                  <a:pt x="1113504" y="30729"/>
                </a:lnTo>
                <a:close/>
              </a:path>
            </a:pathLst>
          </a:cu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34">
            <a:extLst>
              <a:ext uri="{FF2B5EF4-FFF2-40B4-BE49-F238E27FC236}">
                <a16:creationId xmlns:a16="http://schemas.microsoft.com/office/drawing/2014/main" id="{7472D77E-77E4-4A70-B4CB-2344C3A9E752}"/>
              </a:ext>
            </a:extLst>
          </p:cNvPr>
          <p:cNvSpPr/>
          <p:nvPr/>
        </p:nvSpPr>
        <p:spPr>
          <a:xfrm>
            <a:off x="2357120" y="4675104"/>
            <a:ext cx="2401951" cy="1252529"/>
          </a:xfrm>
          <a:custGeom>
            <a:avLst/>
            <a:gdLst>
              <a:gd name="connsiteX0" fmla="*/ 604684 w 2138517"/>
              <a:gd name="connsiteY0" fmla="*/ 0 h 1209368"/>
              <a:gd name="connsiteX1" fmla="*/ 604694 w 2138517"/>
              <a:gd name="connsiteY1" fmla="*/ 1 h 1209368"/>
              <a:gd name="connsiteX2" fmla="*/ 2138517 w 2138517"/>
              <a:gd name="connsiteY2" fmla="*/ 1 h 1209368"/>
              <a:gd name="connsiteX3" fmla="*/ 2138517 w 2138517"/>
              <a:gd name="connsiteY3" fmla="*/ 1209368 h 1209368"/>
              <a:gd name="connsiteX4" fmla="*/ 604684 w 2138517"/>
              <a:gd name="connsiteY4" fmla="*/ 1209368 h 1209368"/>
              <a:gd name="connsiteX5" fmla="*/ 0 w 2138517"/>
              <a:gd name="connsiteY5" fmla="*/ 604684 h 1209368"/>
              <a:gd name="connsiteX6" fmla="*/ 604684 w 2138517"/>
              <a:gd name="connsiteY6" fmla="*/ 0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8517" h="1209368">
                <a:moveTo>
                  <a:pt x="604684" y="0"/>
                </a:moveTo>
                <a:lnTo>
                  <a:pt x="604694" y="1"/>
                </a:lnTo>
                <a:lnTo>
                  <a:pt x="2138517" y="1"/>
                </a:lnTo>
                <a:lnTo>
                  <a:pt x="2138517" y="1209368"/>
                </a:lnTo>
                <a:lnTo>
                  <a:pt x="604684" y="1209368"/>
                </a:lnTo>
                <a:cubicBezTo>
                  <a:pt x="270726" y="1209368"/>
                  <a:pt x="0" y="938642"/>
                  <a:pt x="0" y="604684"/>
                </a:cubicBezTo>
                <a:cubicBezTo>
                  <a:pt x="0" y="270726"/>
                  <a:pt x="270726" y="0"/>
                  <a:pt x="604684" y="0"/>
                </a:cubicBezTo>
                <a:close/>
              </a:path>
            </a:pathLst>
          </a:custGeom>
          <a:solidFill>
            <a:srgbClr val="FFAE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5">
            <a:extLst>
              <a:ext uri="{FF2B5EF4-FFF2-40B4-BE49-F238E27FC236}">
                <a16:creationId xmlns:a16="http://schemas.microsoft.com/office/drawing/2014/main" id="{49E040B6-E0B0-4DB7-874B-AB69C486148E}"/>
              </a:ext>
            </a:extLst>
          </p:cNvPr>
          <p:cNvSpPr/>
          <p:nvPr/>
        </p:nvSpPr>
        <p:spPr>
          <a:xfrm>
            <a:off x="4298647" y="4675105"/>
            <a:ext cx="6528379" cy="1252529"/>
          </a:xfrm>
          <a:custGeom>
            <a:avLst/>
            <a:gdLst>
              <a:gd name="connsiteX0" fmla="*/ 0 w 6253316"/>
              <a:gd name="connsiteY0" fmla="*/ 0 h 1209368"/>
              <a:gd name="connsiteX1" fmla="*/ 5648631 w 6253316"/>
              <a:gd name="connsiteY1" fmla="*/ 0 h 1209368"/>
              <a:gd name="connsiteX2" fmla="*/ 5648631 w 6253316"/>
              <a:gd name="connsiteY2" fmla="*/ 0 h 1209368"/>
              <a:gd name="connsiteX3" fmla="*/ 5648632 w 6253316"/>
              <a:gd name="connsiteY3" fmla="*/ 0 h 1209368"/>
              <a:gd name="connsiteX4" fmla="*/ 6253316 w 6253316"/>
              <a:gd name="connsiteY4" fmla="*/ 604684 h 1209368"/>
              <a:gd name="connsiteX5" fmla="*/ 5648632 w 6253316"/>
              <a:gd name="connsiteY5" fmla="*/ 1209368 h 1209368"/>
              <a:gd name="connsiteX6" fmla="*/ 5648622 w 6253316"/>
              <a:gd name="connsiteY6" fmla="*/ 1209367 h 1209368"/>
              <a:gd name="connsiteX7" fmla="*/ 0 w 6253316"/>
              <a:gd name="connsiteY7" fmla="*/ 1209367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3316" h="1209368">
                <a:moveTo>
                  <a:pt x="0" y="0"/>
                </a:moveTo>
                <a:lnTo>
                  <a:pt x="5648631" y="0"/>
                </a:lnTo>
                <a:lnTo>
                  <a:pt x="5648631" y="0"/>
                </a:lnTo>
                <a:lnTo>
                  <a:pt x="5648632" y="0"/>
                </a:lnTo>
                <a:cubicBezTo>
                  <a:pt x="5982590" y="0"/>
                  <a:pt x="6253316" y="270726"/>
                  <a:pt x="6253316" y="604684"/>
                </a:cubicBezTo>
                <a:cubicBezTo>
                  <a:pt x="6253316" y="938642"/>
                  <a:pt x="5982590" y="1209368"/>
                  <a:pt x="5648632" y="1209368"/>
                </a:cubicBezTo>
                <a:lnTo>
                  <a:pt x="5648622" y="1209367"/>
                </a:lnTo>
                <a:lnTo>
                  <a:pt x="0" y="1209367"/>
                </a:lnTo>
                <a:close/>
              </a:path>
            </a:pathLst>
          </a:custGeom>
          <a:solidFill>
            <a:srgbClr val="FFAE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D3BA7DFA-C21C-4004-BBC8-9495FABEF8E9}"/>
              </a:ext>
            </a:extLst>
          </p:cNvPr>
          <p:cNvSpPr/>
          <p:nvPr/>
        </p:nvSpPr>
        <p:spPr>
          <a:xfrm>
            <a:off x="3797854" y="4060593"/>
            <a:ext cx="1981098" cy="2048091"/>
          </a:xfrm>
          <a:custGeom>
            <a:avLst/>
            <a:gdLst>
              <a:gd name="connsiteX0" fmla="*/ 139188 w 1897628"/>
              <a:gd name="connsiteY0" fmla="*/ 604684 h 1977516"/>
              <a:gd name="connsiteX1" fmla="*/ 278376 w 1897628"/>
              <a:gd name="connsiteY1" fmla="*/ 604684 h 1977516"/>
              <a:gd name="connsiteX2" fmla="*/ 278376 w 1897628"/>
              <a:gd name="connsiteY2" fmla="*/ 1814052 h 1977516"/>
              <a:gd name="connsiteX3" fmla="*/ 139188 w 1897628"/>
              <a:gd name="connsiteY3" fmla="*/ 1814052 h 1977516"/>
              <a:gd name="connsiteX4" fmla="*/ 0 w 1897628"/>
              <a:gd name="connsiteY4" fmla="*/ 604684 h 1977516"/>
              <a:gd name="connsiteX5" fmla="*/ 69594 w 1897628"/>
              <a:gd name="connsiteY5" fmla="*/ 604684 h 1977516"/>
              <a:gd name="connsiteX6" fmla="*/ 69594 w 1897628"/>
              <a:gd name="connsiteY6" fmla="*/ 1814052 h 1977516"/>
              <a:gd name="connsiteX7" fmla="*/ 0 w 1897628"/>
              <a:gd name="connsiteY7" fmla="*/ 1814052 h 1977516"/>
              <a:gd name="connsiteX8" fmla="*/ 1113504 w 1897628"/>
              <a:gd name="connsiteY8" fmla="*/ 409269 h 1977516"/>
              <a:gd name="connsiteX9" fmla="*/ 1897628 w 1897628"/>
              <a:gd name="connsiteY9" fmla="*/ 1193392 h 1977516"/>
              <a:gd name="connsiteX10" fmla="*/ 1113504 w 1897628"/>
              <a:gd name="connsiteY10" fmla="*/ 1977516 h 1977516"/>
              <a:gd name="connsiteX11" fmla="*/ 1113504 w 1897628"/>
              <a:gd name="connsiteY11" fmla="*/ 1814052 h 1977516"/>
              <a:gd name="connsiteX12" fmla="*/ 347970 w 1897628"/>
              <a:gd name="connsiteY12" fmla="*/ 1814052 h 1977516"/>
              <a:gd name="connsiteX13" fmla="*/ 347970 w 1897628"/>
              <a:gd name="connsiteY13" fmla="*/ 604684 h 1977516"/>
              <a:gd name="connsiteX14" fmla="*/ 1113504 w 1897628"/>
              <a:gd name="connsiteY14" fmla="*/ 604684 h 1977516"/>
              <a:gd name="connsiteX15" fmla="*/ 1113504 w 1897628"/>
              <a:gd name="connsiteY15" fmla="*/ 0 h 1977516"/>
              <a:gd name="connsiteX16" fmla="*/ 1128235 w 1897628"/>
              <a:gd name="connsiteY16" fmla="*/ 15999 h 1977516"/>
              <a:gd name="connsiteX17" fmla="*/ 1113504 w 1897628"/>
              <a:gd name="connsiteY17" fmla="*/ 30729 h 197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97628" h="1977516">
                <a:moveTo>
                  <a:pt x="139188" y="604684"/>
                </a:moveTo>
                <a:lnTo>
                  <a:pt x="278376" y="604684"/>
                </a:lnTo>
                <a:lnTo>
                  <a:pt x="278376" y="1814052"/>
                </a:lnTo>
                <a:lnTo>
                  <a:pt x="139188" y="1814052"/>
                </a:lnTo>
                <a:close/>
                <a:moveTo>
                  <a:pt x="0" y="604684"/>
                </a:moveTo>
                <a:lnTo>
                  <a:pt x="69594" y="604684"/>
                </a:lnTo>
                <a:lnTo>
                  <a:pt x="69594" y="1814052"/>
                </a:lnTo>
                <a:lnTo>
                  <a:pt x="0" y="1814052"/>
                </a:lnTo>
                <a:close/>
                <a:moveTo>
                  <a:pt x="1113504" y="409269"/>
                </a:moveTo>
                <a:lnTo>
                  <a:pt x="1897628" y="1193392"/>
                </a:lnTo>
                <a:lnTo>
                  <a:pt x="1113504" y="1977516"/>
                </a:lnTo>
                <a:lnTo>
                  <a:pt x="1113504" y="1814052"/>
                </a:lnTo>
                <a:lnTo>
                  <a:pt x="347970" y="1814052"/>
                </a:lnTo>
                <a:lnTo>
                  <a:pt x="347970" y="604684"/>
                </a:lnTo>
                <a:lnTo>
                  <a:pt x="1113504" y="604684"/>
                </a:lnTo>
                <a:close/>
                <a:moveTo>
                  <a:pt x="1113504" y="0"/>
                </a:moveTo>
                <a:lnTo>
                  <a:pt x="1128235" y="15999"/>
                </a:lnTo>
                <a:lnTo>
                  <a:pt x="1113504" y="30729"/>
                </a:lnTo>
                <a:close/>
              </a:path>
            </a:pathLst>
          </a:cu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2AB176-90C8-48F1-8402-53D9A4C15CEB}"/>
              </a:ext>
            </a:extLst>
          </p:cNvPr>
          <p:cNvSpPr>
            <a:spLocks noChangeAspect="1"/>
          </p:cNvSpPr>
          <p:nvPr/>
        </p:nvSpPr>
        <p:spPr>
          <a:xfrm>
            <a:off x="2547022" y="1768478"/>
            <a:ext cx="1058825" cy="105882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lumMod val="75000"/>
                    <a:lumOff val="25000"/>
                  </a:schemeClr>
                </a:solidFill>
                <a:latin typeface="+mj-lt"/>
              </a:rPr>
              <a:t>01</a:t>
            </a:r>
          </a:p>
        </p:txBody>
      </p:sp>
      <p:sp>
        <p:nvSpPr>
          <p:cNvPr id="12" name="Oval 11">
            <a:extLst>
              <a:ext uri="{FF2B5EF4-FFF2-40B4-BE49-F238E27FC236}">
                <a16:creationId xmlns:a16="http://schemas.microsoft.com/office/drawing/2014/main" id="{07548CCC-FCE4-447C-BB39-95ED556DB771}"/>
              </a:ext>
            </a:extLst>
          </p:cNvPr>
          <p:cNvSpPr>
            <a:spLocks noChangeAspect="1"/>
          </p:cNvSpPr>
          <p:nvPr/>
        </p:nvSpPr>
        <p:spPr>
          <a:xfrm>
            <a:off x="2522753" y="4770089"/>
            <a:ext cx="1058825" cy="105882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lumMod val="75000"/>
                    <a:lumOff val="25000"/>
                  </a:schemeClr>
                </a:solidFill>
                <a:latin typeface="+mj-lt"/>
              </a:rPr>
              <a:t>03</a:t>
            </a:r>
          </a:p>
        </p:txBody>
      </p:sp>
      <p:grpSp>
        <p:nvGrpSpPr>
          <p:cNvPr id="13" name="Group 12">
            <a:extLst>
              <a:ext uri="{FF2B5EF4-FFF2-40B4-BE49-F238E27FC236}">
                <a16:creationId xmlns:a16="http://schemas.microsoft.com/office/drawing/2014/main" id="{61D2A8DC-9222-48E1-B80E-1CFBAA6B984C}"/>
              </a:ext>
            </a:extLst>
          </p:cNvPr>
          <p:cNvGrpSpPr/>
          <p:nvPr/>
        </p:nvGrpSpPr>
        <p:grpSpPr>
          <a:xfrm>
            <a:off x="5621470" y="1647112"/>
            <a:ext cx="5205562" cy="1251850"/>
            <a:chOff x="5999503" y="1750138"/>
            <a:chExt cx="4986231" cy="1208712"/>
          </a:xfrm>
        </p:grpSpPr>
        <p:sp>
          <p:nvSpPr>
            <p:cNvPr id="14" name="Rectangle 13">
              <a:extLst>
                <a:ext uri="{FF2B5EF4-FFF2-40B4-BE49-F238E27FC236}">
                  <a16:creationId xmlns:a16="http://schemas.microsoft.com/office/drawing/2014/main" id="{666A2A86-8548-4714-B2D4-CA89F243DC81}"/>
                </a:ext>
              </a:extLst>
            </p:cNvPr>
            <p:cNvSpPr/>
            <p:nvPr/>
          </p:nvSpPr>
          <p:spPr>
            <a:xfrm>
              <a:off x="5999503" y="1750138"/>
              <a:ext cx="2287369" cy="445756"/>
            </a:xfrm>
            <a:prstGeom prst="rect">
              <a:avLst/>
            </a:prstGeom>
          </p:spPr>
          <p:txBody>
            <a:bodyPr wrap="square">
              <a:spAutoFit/>
            </a:bodyPr>
            <a:lstStyle/>
            <a:p>
              <a:pPr algn="r"/>
              <a:r>
                <a:rPr lang="it-IT" sz="2400" b="1" dirty="0">
                  <a:solidFill>
                    <a:schemeClr val="bg1"/>
                  </a:solidFill>
                </a:rPr>
                <a:t>Active </a:t>
              </a:r>
              <a:r>
                <a:rPr lang="it-IT" sz="2400" b="1" dirty="0" err="1">
                  <a:solidFill>
                    <a:schemeClr val="bg1"/>
                  </a:solidFill>
                </a:rPr>
                <a:t>approach</a:t>
              </a:r>
              <a:endParaRPr lang="en-US" sz="2400" b="1" dirty="0">
                <a:solidFill>
                  <a:schemeClr val="bg1"/>
                </a:solidFill>
              </a:endParaRPr>
            </a:p>
          </p:txBody>
        </p:sp>
        <p:sp>
          <p:nvSpPr>
            <p:cNvPr id="15" name="TextBox 14">
              <a:extLst>
                <a:ext uri="{FF2B5EF4-FFF2-40B4-BE49-F238E27FC236}">
                  <a16:creationId xmlns:a16="http://schemas.microsoft.com/office/drawing/2014/main" id="{B5777888-6ED4-4A73-99EA-6474CAB43F91}"/>
                </a:ext>
              </a:extLst>
            </p:cNvPr>
            <p:cNvSpPr txBox="1"/>
            <p:nvPr/>
          </p:nvSpPr>
          <p:spPr>
            <a:xfrm>
              <a:off x="6105500" y="2156488"/>
              <a:ext cx="4880234" cy="802362"/>
            </a:xfrm>
            <a:prstGeom prst="rect">
              <a:avLst/>
            </a:prstGeom>
            <a:noFill/>
          </p:spPr>
          <p:txBody>
            <a:bodyPr wrap="square" rtlCol="0">
              <a:spAutoFit/>
            </a:bodyPr>
            <a:lstStyle/>
            <a:p>
              <a:pPr defTabSz="1219170">
                <a:spcBef>
                  <a:spcPct val="20000"/>
                </a:spcBef>
                <a:defRPr/>
              </a:pPr>
              <a:r>
                <a:rPr lang="en-GB" sz="1600" dirty="0"/>
                <a:t>Regulators work closely with start-ups to understand new </a:t>
              </a:r>
              <a:r>
                <a:rPr lang="en-GB" sz="1600" dirty="0" err="1"/>
                <a:t>FinTech</a:t>
              </a:r>
              <a:r>
                <a:rPr lang="en-GB" sz="1600" dirty="0"/>
                <a:t> developments and upcoming obstacles and to help start-ups to address these challenges.</a:t>
              </a:r>
              <a:endParaRPr lang="en-GB" sz="1600" dirty="0">
                <a:solidFill>
                  <a:schemeClr val="bg1"/>
                </a:solidFill>
              </a:endParaRPr>
            </a:p>
          </p:txBody>
        </p:sp>
      </p:grpSp>
      <p:grpSp>
        <p:nvGrpSpPr>
          <p:cNvPr id="16" name="Group 15">
            <a:extLst>
              <a:ext uri="{FF2B5EF4-FFF2-40B4-BE49-F238E27FC236}">
                <a16:creationId xmlns:a16="http://schemas.microsoft.com/office/drawing/2014/main" id="{05054141-5E93-4F6F-9C8F-899F3737F7A1}"/>
              </a:ext>
            </a:extLst>
          </p:cNvPr>
          <p:cNvGrpSpPr/>
          <p:nvPr/>
        </p:nvGrpSpPr>
        <p:grpSpPr>
          <a:xfrm>
            <a:off x="5775629" y="4787234"/>
            <a:ext cx="4649931" cy="1046440"/>
            <a:chOff x="6137787" y="1797730"/>
            <a:chExt cx="4454013" cy="1010380"/>
          </a:xfrm>
        </p:grpSpPr>
        <p:sp>
          <p:nvSpPr>
            <p:cNvPr id="17" name="Rectangle 16">
              <a:extLst>
                <a:ext uri="{FF2B5EF4-FFF2-40B4-BE49-F238E27FC236}">
                  <a16:creationId xmlns:a16="http://schemas.microsoft.com/office/drawing/2014/main" id="{778D8FFC-74AD-473F-B8AF-B66685C5EB85}"/>
                </a:ext>
              </a:extLst>
            </p:cNvPr>
            <p:cNvSpPr/>
            <p:nvPr/>
          </p:nvSpPr>
          <p:spPr>
            <a:xfrm>
              <a:off x="6181247" y="1797730"/>
              <a:ext cx="2679506" cy="445756"/>
            </a:xfrm>
            <a:prstGeom prst="rect">
              <a:avLst/>
            </a:prstGeom>
          </p:spPr>
          <p:txBody>
            <a:bodyPr wrap="none">
              <a:spAutoFit/>
            </a:bodyPr>
            <a:lstStyle/>
            <a:p>
              <a:r>
                <a:rPr lang="en-US" sz="2400" b="1" dirty="0">
                  <a:solidFill>
                    <a:schemeClr val="bg1"/>
                  </a:solidFill>
                </a:rPr>
                <a:t>Restrictive approach</a:t>
              </a:r>
            </a:p>
          </p:txBody>
        </p:sp>
        <p:sp>
          <p:nvSpPr>
            <p:cNvPr id="18" name="TextBox 17">
              <a:extLst>
                <a:ext uri="{FF2B5EF4-FFF2-40B4-BE49-F238E27FC236}">
                  <a16:creationId xmlns:a16="http://schemas.microsoft.com/office/drawing/2014/main" id="{F4A192F5-F296-4D91-9EB8-D45E86226A4D}"/>
                </a:ext>
              </a:extLst>
            </p:cNvPr>
            <p:cNvSpPr txBox="1"/>
            <p:nvPr/>
          </p:nvSpPr>
          <p:spPr>
            <a:xfrm>
              <a:off x="6137787" y="2243486"/>
              <a:ext cx="4454013" cy="564624"/>
            </a:xfrm>
            <a:prstGeom prst="rect">
              <a:avLst/>
            </a:prstGeom>
            <a:noFill/>
          </p:spPr>
          <p:txBody>
            <a:bodyPr wrap="square" rtlCol="0">
              <a:spAutoFit/>
            </a:bodyPr>
            <a:lstStyle/>
            <a:p>
              <a:pPr defTabSz="1219170">
                <a:spcBef>
                  <a:spcPct val="20000"/>
                </a:spcBef>
                <a:defRPr/>
              </a:pPr>
              <a:r>
                <a:rPr lang="en-GB" sz="1600" dirty="0"/>
                <a:t>Governments can take this approach because they are risk averse.</a:t>
              </a:r>
              <a:endParaRPr lang="en-US" sz="1600" dirty="0">
                <a:solidFill>
                  <a:schemeClr val="bg1"/>
                </a:solidFill>
              </a:endParaRPr>
            </a:p>
          </p:txBody>
        </p:sp>
      </p:grpSp>
      <p:sp>
        <p:nvSpPr>
          <p:cNvPr id="19" name="Freeform 30">
            <a:extLst>
              <a:ext uri="{FF2B5EF4-FFF2-40B4-BE49-F238E27FC236}">
                <a16:creationId xmlns:a16="http://schemas.microsoft.com/office/drawing/2014/main" id="{514F380B-C1EF-49A8-A28C-E56C37E82F9E}"/>
              </a:ext>
            </a:extLst>
          </p:cNvPr>
          <p:cNvSpPr/>
          <p:nvPr/>
        </p:nvSpPr>
        <p:spPr>
          <a:xfrm rot="10800000">
            <a:off x="6899620" y="3166547"/>
            <a:ext cx="2401951" cy="1252529"/>
          </a:xfrm>
          <a:custGeom>
            <a:avLst/>
            <a:gdLst>
              <a:gd name="connsiteX0" fmla="*/ 604684 w 2138517"/>
              <a:gd name="connsiteY0" fmla="*/ 0 h 1209368"/>
              <a:gd name="connsiteX1" fmla="*/ 604694 w 2138517"/>
              <a:gd name="connsiteY1" fmla="*/ 1 h 1209368"/>
              <a:gd name="connsiteX2" fmla="*/ 2138517 w 2138517"/>
              <a:gd name="connsiteY2" fmla="*/ 1 h 1209368"/>
              <a:gd name="connsiteX3" fmla="*/ 2138517 w 2138517"/>
              <a:gd name="connsiteY3" fmla="*/ 1209368 h 1209368"/>
              <a:gd name="connsiteX4" fmla="*/ 604684 w 2138517"/>
              <a:gd name="connsiteY4" fmla="*/ 1209368 h 1209368"/>
              <a:gd name="connsiteX5" fmla="*/ 0 w 2138517"/>
              <a:gd name="connsiteY5" fmla="*/ 604684 h 1209368"/>
              <a:gd name="connsiteX6" fmla="*/ 604684 w 2138517"/>
              <a:gd name="connsiteY6" fmla="*/ 0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8517" h="1209368">
                <a:moveTo>
                  <a:pt x="604684" y="0"/>
                </a:moveTo>
                <a:lnTo>
                  <a:pt x="604694" y="1"/>
                </a:lnTo>
                <a:lnTo>
                  <a:pt x="2138517" y="1"/>
                </a:lnTo>
                <a:lnTo>
                  <a:pt x="2138517" y="1209368"/>
                </a:lnTo>
                <a:lnTo>
                  <a:pt x="604684" y="1209368"/>
                </a:lnTo>
                <a:cubicBezTo>
                  <a:pt x="270726" y="1209368"/>
                  <a:pt x="0" y="938642"/>
                  <a:pt x="0" y="604684"/>
                </a:cubicBezTo>
                <a:cubicBezTo>
                  <a:pt x="0" y="270726"/>
                  <a:pt x="270726" y="0"/>
                  <a:pt x="604684" y="0"/>
                </a:cubicBez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31">
            <a:extLst>
              <a:ext uri="{FF2B5EF4-FFF2-40B4-BE49-F238E27FC236}">
                <a16:creationId xmlns:a16="http://schemas.microsoft.com/office/drawing/2014/main" id="{3F1D4E99-BD4B-483A-8F0A-495D88546A2F}"/>
              </a:ext>
            </a:extLst>
          </p:cNvPr>
          <p:cNvSpPr/>
          <p:nvPr/>
        </p:nvSpPr>
        <p:spPr>
          <a:xfrm rot="10800000">
            <a:off x="287082" y="3166546"/>
            <a:ext cx="6528379" cy="1252529"/>
          </a:xfrm>
          <a:custGeom>
            <a:avLst/>
            <a:gdLst>
              <a:gd name="connsiteX0" fmla="*/ 0 w 6253316"/>
              <a:gd name="connsiteY0" fmla="*/ 0 h 1209368"/>
              <a:gd name="connsiteX1" fmla="*/ 5648631 w 6253316"/>
              <a:gd name="connsiteY1" fmla="*/ 0 h 1209368"/>
              <a:gd name="connsiteX2" fmla="*/ 5648631 w 6253316"/>
              <a:gd name="connsiteY2" fmla="*/ 0 h 1209368"/>
              <a:gd name="connsiteX3" fmla="*/ 5648632 w 6253316"/>
              <a:gd name="connsiteY3" fmla="*/ 0 h 1209368"/>
              <a:gd name="connsiteX4" fmla="*/ 6253316 w 6253316"/>
              <a:gd name="connsiteY4" fmla="*/ 604684 h 1209368"/>
              <a:gd name="connsiteX5" fmla="*/ 5648632 w 6253316"/>
              <a:gd name="connsiteY5" fmla="*/ 1209368 h 1209368"/>
              <a:gd name="connsiteX6" fmla="*/ 5648622 w 6253316"/>
              <a:gd name="connsiteY6" fmla="*/ 1209367 h 1209368"/>
              <a:gd name="connsiteX7" fmla="*/ 0 w 6253316"/>
              <a:gd name="connsiteY7" fmla="*/ 1209367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3316" h="1209368">
                <a:moveTo>
                  <a:pt x="0" y="0"/>
                </a:moveTo>
                <a:lnTo>
                  <a:pt x="5648631" y="0"/>
                </a:lnTo>
                <a:lnTo>
                  <a:pt x="5648631" y="0"/>
                </a:lnTo>
                <a:lnTo>
                  <a:pt x="5648632" y="0"/>
                </a:lnTo>
                <a:cubicBezTo>
                  <a:pt x="5982590" y="0"/>
                  <a:pt x="6253316" y="270726"/>
                  <a:pt x="6253316" y="604684"/>
                </a:cubicBezTo>
                <a:cubicBezTo>
                  <a:pt x="6253316" y="938642"/>
                  <a:pt x="5982590" y="1209368"/>
                  <a:pt x="5648632" y="1209368"/>
                </a:cubicBezTo>
                <a:lnTo>
                  <a:pt x="5648622" y="1209367"/>
                </a:lnTo>
                <a:lnTo>
                  <a:pt x="0" y="120936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32">
            <a:extLst>
              <a:ext uri="{FF2B5EF4-FFF2-40B4-BE49-F238E27FC236}">
                <a16:creationId xmlns:a16="http://schemas.microsoft.com/office/drawing/2014/main" id="{A59471FD-D60D-4C37-8A2F-DEDC509E8B9E}"/>
              </a:ext>
            </a:extLst>
          </p:cNvPr>
          <p:cNvSpPr/>
          <p:nvPr/>
        </p:nvSpPr>
        <p:spPr>
          <a:xfrm rot="10800000">
            <a:off x="6129724" y="2999272"/>
            <a:ext cx="1981098" cy="2048091"/>
          </a:xfrm>
          <a:custGeom>
            <a:avLst/>
            <a:gdLst>
              <a:gd name="connsiteX0" fmla="*/ 139188 w 1897628"/>
              <a:gd name="connsiteY0" fmla="*/ 604684 h 1977516"/>
              <a:gd name="connsiteX1" fmla="*/ 278376 w 1897628"/>
              <a:gd name="connsiteY1" fmla="*/ 604684 h 1977516"/>
              <a:gd name="connsiteX2" fmla="*/ 278376 w 1897628"/>
              <a:gd name="connsiteY2" fmla="*/ 1814052 h 1977516"/>
              <a:gd name="connsiteX3" fmla="*/ 139188 w 1897628"/>
              <a:gd name="connsiteY3" fmla="*/ 1814052 h 1977516"/>
              <a:gd name="connsiteX4" fmla="*/ 0 w 1897628"/>
              <a:gd name="connsiteY4" fmla="*/ 604684 h 1977516"/>
              <a:gd name="connsiteX5" fmla="*/ 69594 w 1897628"/>
              <a:gd name="connsiteY5" fmla="*/ 604684 h 1977516"/>
              <a:gd name="connsiteX6" fmla="*/ 69594 w 1897628"/>
              <a:gd name="connsiteY6" fmla="*/ 1814052 h 1977516"/>
              <a:gd name="connsiteX7" fmla="*/ 0 w 1897628"/>
              <a:gd name="connsiteY7" fmla="*/ 1814052 h 1977516"/>
              <a:gd name="connsiteX8" fmla="*/ 1113504 w 1897628"/>
              <a:gd name="connsiteY8" fmla="*/ 409269 h 1977516"/>
              <a:gd name="connsiteX9" fmla="*/ 1897628 w 1897628"/>
              <a:gd name="connsiteY9" fmla="*/ 1193392 h 1977516"/>
              <a:gd name="connsiteX10" fmla="*/ 1113504 w 1897628"/>
              <a:gd name="connsiteY10" fmla="*/ 1977516 h 1977516"/>
              <a:gd name="connsiteX11" fmla="*/ 1113504 w 1897628"/>
              <a:gd name="connsiteY11" fmla="*/ 1814052 h 1977516"/>
              <a:gd name="connsiteX12" fmla="*/ 347970 w 1897628"/>
              <a:gd name="connsiteY12" fmla="*/ 1814052 h 1977516"/>
              <a:gd name="connsiteX13" fmla="*/ 347970 w 1897628"/>
              <a:gd name="connsiteY13" fmla="*/ 604684 h 1977516"/>
              <a:gd name="connsiteX14" fmla="*/ 1113504 w 1897628"/>
              <a:gd name="connsiteY14" fmla="*/ 604684 h 1977516"/>
              <a:gd name="connsiteX15" fmla="*/ 1113504 w 1897628"/>
              <a:gd name="connsiteY15" fmla="*/ 0 h 1977516"/>
              <a:gd name="connsiteX16" fmla="*/ 1128235 w 1897628"/>
              <a:gd name="connsiteY16" fmla="*/ 15999 h 1977516"/>
              <a:gd name="connsiteX17" fmla="*/ 1113504 w 1897628"/>
              <a:gd name="connsiteY17" fmla="*/ 30729 h 197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97628" h="1977516">
                <a:moveTo>
                  <a:pt x="139188" y="604684"/>
                </a:moveTo>
                <a:lnTo>
                  <a:pt x="278376" y="604684"/>
                </a:lnTo>
                <a:lnTo>
                  <a:pt x="278376" y="1814052"/>
                </a:lnTo>
                <a:lnTo>
                  <a:pt x="139188" y="1814052"/>
                </a:lnTo>
                <a:close/>
                <a:moveTo>
                  <a:pt x="0" y="604684"/>
                </a:moveTo>
                <a:lnTo>
                  <a:pt x="69594" y="604684"/>
                </a:lnTo>
                <a:lnTo>
                  <a:pt x="69594" y="1814052"/>
                </a:lnTo>
                <a:lnTo>
                  <a:pt x="0" y="1814052"/>
                </a:lnTo>
                <a:close/>
                <a:moveTo>
                  <a:pt x="1113504" y="409269"/>
                </a:moveTo>
                <a:lnTo>
                  <a:pt x="1897628" y="1193392"/>
                </a:lnTo>
                <a:lnTo>
                  <a:pt x="1113504" y="1977516"/>
                </a:lnTo>
                <a:lnTo>
                  <a:pt x="1113504" y="1814052"/>
                </a:lnTo>
                <a:lnTo>
                  <a:pt x="347970" y="1814052"/>
                </a:lnTo>
                <a:lnTo>
                  <a:pt x="347970" y="604684"/>
                </a:lnTo>
                <a:lnTo>
                  <a:pt x="1113504" y="604684"/>
                </a:lnTo>
                <a:close/>
                <a:moveTo>
                  <a:pt x="1113504" y="0"/>
                </a:moveTo>
                <a:lnTo>
                  <a:pt x="1128235" y="15999"/>
                </a:lnTo>
                <a:lnTo>
                  <a:pt x="1113504" y="30729"/>
                </a:lnTo>
                <a:close/>
              </a:path>
            </a:pathLst>
          </a:custGeom>
          <a:solidFill>
            <a:srgbClr val="FFAE1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EC0597B-AD8B-4968-BC7F-0A25124E3417}"/>
              </a:ext>
            </a:extLst>
          </p:cNvPr>
          <p:cNvGrpSpPr/>
          <p:nvPr/>
        </p:nvGrpSpPr>
        <p:grpSpPr>
          <a:xfrm>
            <a:off x="197236" y="3179232"/>
            <a:ext cx="5944629" cy="982843"/>
            <a:chOff x="1124263" y="3399055"/>
            <a:chExt cx="5068782" cy="948977"/>
          </a:xfrm>
        </p:grpSpPr>
        <p:sp>
          <p:nvSpPr>
            <p:cNvPr id="23" name="Rectangle 22">
              <a:extLst>
                <a:ext uri="{FF2B5EF4-FFF2-40B4-BE49-F238E27FC236}">
                  <a16:creationId xmlns:a16="http://schemas.microsoft.com/office/drawing/2014/main" id="{B665DA4D-8B00-401B-8984-65A5F0F7984E}"/>
                </a:ext>
              </a:extLst>
            </p:cNvPr>
            <p:cNvSpPr/>
            <p:nvPr/>
          </p:nvSpPr>
          <p:spPr>
            <a:xfrm>
              <a:off x="4102786" y="3399055"/>
              <a:ext cx="2090259" cy="445757"/>
            </a:xfrm>
            <a:prstGeom prst="rect">
              <a:avLst/>
            </a:prstGeom>
          </p:spPr>
          <p:txBody>
            <a:bodyPr wrap="none">
              <a:spAutoFit/>
            </a:bodyPr>
            <a:lstStyle/>
            <a:p>
              <a:pPr algn="r"/>
              <a:r>
                <a:rPr lang="en-US" sz="2400" b="1" dirty="0">
                  <a:solidFill>
                    <a:schemeClr val="tx1">
                      <a:lumMod val="75000"/>
                      <a:lumOff val="25000"/>
                    </a:schemeClr>
                  </a:solidFill>
                </a:rPr>
                <a:t>Passive approach </a:t>
              </a:r>
            </a:p>
          </p:txBody>
        </p:sp>
        <p:sp>
          <p:nvSpPr>
            <p:cNvPr id="24" name="TextBox 23">
              <a:extLst>
                <a:ext uri="{FF2B5EF4-FFF2-40B4-BE49-F238E27FC236}">
                  <a16:creationId xmlns:a16="http://schemas.microsoft.com/office/drawing/2014/main" id="{64810079-08A8-46DB-B972-24FB28529DB0}"/>
                </a:ext>
              </a:extLst>
            </p:cNvPr>
            <p:cNvSpPr txBox="1"/>
            <p:nvPr/>
          </p:nvSpPr>
          <p:spPr>
            <a:xfrm>
              <a:off x="1124263" y="3783407"/>
              <a:ext cx="5019801" cy="564625"/>
            </a:xfrm>
            <a:prstGeom prst="rect">
              <a:avLst/>
            </a:prstGeom>
            <a:noFill/>
          </p:spPr>
          <p:txBody>
            <a:bodyPr wrap="square" rtlCol="0">
              <a:spAutoFit/>
            </a:bodyPr>
            <a:lstStyle/>
            <a:p>
              <a:pPr algn="r" defTabSz="1219170">
                <a:spcBef>
                  <a:spcPct val="20000"/>
                </a:spcBef>
                <a:defRPr/>
              </a:pPr>
              <a:r>
                <a:rPr lang="en-GB" sz="1600" dirty="0"/>
                <a:t>National regulators do not play an active role in trying to make </a:t>
              </a:r>
              <a:r>
                <a:rPr lang="en-GB" sz="1600" dirty="0" err="1"/>
                <a:t>FinTechs</a:t>
              </a:r>
              <a:r>
                <a:rPr lang="en-GB" sz="1600" dirty="0"/>
                <a:t> succeed, but they don’t stand in their way either.</a:t>
              </a:r>
              <a:endParaRPr lang="en-GB" sz="1600" dirty="0">
                <a:solidFill>
                  <a:schemeClr val="tx1">
                    <a:lumMod val="75000"/>
                    <a:lumOff val="25000"/>
                  </a:schemeClr>
                </a:solidFill>
              </a:endParaRPr>
            </a:p>
          </p:txBody>
        </p:sp>
      </p:grpSp>
      <p:sp>
        <p:nvSpPr>
          <p:cNvPr id="25" name="Oval 24">
            <a:extLst>
              <a:ext uri="{FF2B5EF4-FFF2-40B4-BE49-F238E27FC236}">
                <a16:creationId xmlns:a16="http://schemas.microsoft.com/office/drawing/2014/main" id="{EC542BD5-FCA0-47B2-84BD-491419095ADE}"/>
              </a:ext>
            </a:extLst>
          </p:cNvPr>
          <p:cNvSpPr>
            <a:spLocks noChangeAspect="1"/>
          </p:cNvSpPr>
          <p:nvPr/>
        </p:nvSpPr>
        <p:spPr>
          <a:xfrm>
            <a:off x="8152901" y="3261785"/>
            <a:ext cx="1058825" cy="1058825"/>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lumMod val="75000"/>
                    <a:lumOff val="25000"/>
                  </a:schemeClr>
                </a:solidFill>
                <a:latin typeface="+mj-lt"/>
              </a:rPr>
              <a:t>02</a:t>
            </a:r>
          </a:p>
        </p:txBody>
      </p:sp>
    </p:spTree>
    <p:extLst>
      <p:ext uri="{BB962C8B-B14F-4D97-AF65-F5344CB8AC3E}">
        <p14:creationId xmlns:p14="http://schemas.microsoft.com/office/powerpoint/2010/main" val="251178257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 I BECOME AUTHORISED?</a:t>
            </a:r>
          </a:p>
        </p:txBody>
      </p:sp>
      <p:sp>
        <p:nvSpPr>
          <p:cNvPr id="3" name="Content Placeholder 2"/>
          <p:cNvSpPr>
            <a:spLocks noGrp="1"/>
          </p:cNvSpPr>
          <p:nvPr>
            <p:ph idx="1"/>
          </p:nvPr>
        </p:nvSpPr>
        <p:spPr/>
        <p:txBody>
          <a:bodyPr/>
          <a:lstStyle/>
          <a:p>
            <a:pPr lvl="0"/>
            <a:r>
              <a:rPr lang="en-GB" dirty="0"/>
              <a:t>You’ll need to apply to the Financial Conduct Authority (</a:t>
            </a:r>
            <a:r>
              <a:rPr lang="en-GB" dirty="0" err="1"/>
              <a:t>FCA</a:t>
            </a:r>
            <a:r>
              <a:rPr lang="en-GB" dirty="0"/>
              <a:t>) to become authorised and can find out more about this on the </a:t>
            </a:r>
            <a:r>
              <a:rPr lang="en-GB" dirty="0" err="1"/>
              <a:t>FCA’s</a:t>
            </a:r>
            <a:r>
              <a:rPr lang="en-GB" dirty="0"/>
              <a:t> website: </a:t>
            </a:r>
            <a:r>
              <a:rPr lang="en-GB" u="sng" dirty="0">
                <a:hlinkClick r:id="rId2"/>
              </a:rPr>
              <a:t>https://www.fca.org.uk/firms/authorisation/apply-authorisation</a:t>
            </a:r>
            <a:endParaRPr lang="en-GB" dirty="0"/>
          </a:p>
          <a:p>
            <a:pPr lvl="0"/>
            <a:r>
              <a:rPr lang="en-GB" dirty="0"/>
              <a:t>The process is different for dual-regulated firms, such as a banks, credit unions and insurance firms, who apply to the Prudential Regulation Authority</a:t>
            </a:r>
          </a:p>
          <a:p>
            <a:pPr lvl="0"/>
            <a:endParaRPr lang="en-GB" dirty="0"/>
          </a:p>
        </p:txBody>
      </p:sp>
    </p:spTree>
    <p:extLst>
      <p:ext uri="{BB962C8B-B14F-4D97-AF65-F5344CB8AC3E}">
        <p14:creationId xmlns:p14="http://schemas.microsoft.com/office/powerpoint/2010/main" val="833519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77" y="477356"/>
            <a:ext cx="7919047" cy="868926"/>
          </a:xfrm>
        </p:spPr>
        <p:txBody>
          <a:bodyPr/>
          <a:lstStyle/>
          <a:p>
            <a:r>
              <a:rPr lang="en-GB" dirty="0"/>
              <a:t>WHAT ARE MY ALTERNATIVES TO BECOMING AUTHORISED?</a:t>
            </a:r>
          </a:p>
        </p:txBody>
      </p:sp>
      <p:graphicFrame>
        <p:nvGraphicFramePr>
          <p:cNvPr id="4" name="Content Placeholder 3"/>
          <p:cNvGraphicFramePr>
            <a:graphicFrameLocks noGrp="1"/>
          </p:cNvGraphicFramePr>
          <p:nvPr>
            <p:ph idx="1"/>
            <p:extLst/>
          </p:nvPr>
        </p:nvGraphicFramePr>
        <p:xfrm>
          <a:off x="2244029" y="1485234"/>
          <a:ext cx="7703942" cy="4994049"/>
        </p:xfrm>
        <a:graphic>
          <a:graphicData uri="http://schemas.openxmlformats.org/drawingml/2006/table">
            <a:tbl>
              <a:tblPr firstRow="1" bandRow="1">
                <a:tableStyleId>{5C22544A-7EE6-4342-B048-85BDC9FD1C3A}</a:tableStyleId>
              </a:tblPr>
              <a:tblGrid>
                <a:gridCol w="3851971">
                  <a:extLst>
                    <a:ext uri="{9D8B030D-6E8A-4147-A177-3AD203B41FA5}">
                      <a16:colId xmlns:a16="http://schemas.microsoft.com/office/drawing/2014/main" val="20000"/>
                    </a:ext>
                  </a:extLst>
                </a:gridCol>
                <a:gridCol w="3851971">
                  <a:extLst>
                    <a:ext uri="{9D8B030D-6E8A-4147-A177-3AD203B41FA5}">
                      <a16:colId xmlns:a16="http://schemas.microsoft.com/office/drawing/2014/main" val="20001"/>
                    </a:ext>
                  </a:extLst>
                </a:gridCol>
              </a:tblGrid>
              <a:tr h="639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Appointed representative (AR)</a:t>
                      </a:r>
                    </a:p>
                    <a:p>
                      <a:endParaRPr lang="en-GB" sz="1800" dirty="0"/>
                    </a:p>
                  </a:txBody>
                  <a:tcPr marL="91419" marR="91419" marT="45709" marB="45709"/>
                </a:tc>
                <a:tc>
                  <a:txBody>
                    <a:bodyPr/>
                    <a:lstStyle/>
                    <a:p>
                      <a:pPr marL="0" marR="0" lvl="0" indent="0" algn="just" defTabSz="914400" rtl="0" eaLnBrk="1" fontAlgn="auto" latinLnBrk="0" hangingPunct="1">
                        <a:lnSpc>
                          <a:spcPts val="1500"/>
                        </a:lnSpc>
                        <a:spcBef>
                          <a:spcPts val="0"/>
                        </a:spcBef>
                        <a:spcAft>
                          <a:spcPts val="600"/>
                        </a:spcAft>
                        <a:buClrTx/>
                        <a:buSzTx/>
                        <a:buFontTx/>
                        <a:buNone/>
                        <a:tabLst/>
                        <a:defRPr/>
                      </a:pPr>
                      <a:r>
                        <a:rPr lang="en-GB" sz="1800" b="1" kern="1200" dirty="0">
                          <a:solidFill>
                            <a:schemeClr val="lt1"/>
                          </a:solidFill>
                          <a:effectLst/>
                          <a:latin typeface="+mn-lt"/>
                          <a:ea typeface="+mn-ea"/>
                          <a:cs typeface="+mn-cs"/>
                        </a:rPr>
                        <a:t>Introducer</a:t>
                      </a:r>
                    </a:p>
                  </a:txBody>
                  <a:tcPr marL="91419" marR="91419" marT="45709" marB="45709"/>
                </a:tc>
                <a:extLst>
                  <a:ext uri="{0D108BD9-81ED-4DB2-BD59-A6C34878D82A}">
                    <a16:rowId xmlns:a16="http://schemas.microsoft.com/office/drawing/2014/main" val="10000"/>
                  </a:ext>
                </a:extLst>
              </a:tr>
              <a:tr h="4353991">
                <a:tc>
                  <a:txBody>
                    <a:bodyPr/>
                    <a:lstStyle/>
                    <a:p>
                      <a:pPr marL="285750" lvl="0" indent="-285750">
                        <a:buFont typeface="Arial" panose="020B0604020202020204" pitchFamily="34" charset="0"/>
                        <a:buChar char="•"/>
                      </a:pPr>
                      <a:r>
                        <a:rPr lang="en-GB" sz="1800" kern="1200" dirty="0">
                          <a:solidFill>
                            <a:schemeClr val="accent1"/>
                          </a:solidFill>
                          <a:effectLst/>
                          <a:latin typeface="+mn-lt"/>
                          <a:ea typeface="+mn-ea"/>
                          <a:cs typeface="+mn-cs"/>
                        </a:rPr>
                        <a:t>The main way to carry out regulated activities without needing to be authorised is becoming an AR – you would act as an agent for an authorised firm known as the ‘principal’</a:t>
                      </a:r>
                    </a:p>
                    <a:p>
                      <a:pPr marL="0" indent="0">
                        <a:buFont typeface="Arial" panose="020B0604020202020204" pitchFamily="34" charset="0"/>
                        <a:buNone/>
                      </a:pPr>
                      <a:r>
                        <a:rPr lang="en-GB" sz="1800" kern="1200" dirty="0">
                          <a:solidFill>
                            <a:schemeClr val="dk1"/>
                          </a:solidFill>
                          <a:effectLst/>
                          <a:latin typeface="+mn-lt"/>
                          <a:ea typeface="+mn-ea"/>
                          <a:cs typeface="+mn-cs"/>
                        </a:rPr>
                        <a:t> </a:t>
                      </a:r>
                    </a:p>
                    <a:p>
                      <a:pPr marL="285750" lvl="0" indent="-285750">
                        <a:buFont typeface="Arial" panose="020B0604020202020204" pitchFamily="34" charset="0"/>
                        <a:buChar char="•"/>
                      </a:pPr>
                      <a:r>
                        <a:rPr lang="en-GB" sz="1800" kern="1200" dirty="0">
                          <a:solidFill>
                            <a:schemeClr val="accent1"/>
                          </a:solidFill>
                          <a:effectLst/>
                          <a:latin typeface="+mn-lt"/>
                          <a:ea typeface="+mn-ea"/>
                          <a:cs typeface="+mn-cs"/>
                        </a:rPr>
                        <a:t>The principal would take full responsibility for seeing that you comply with the </a:t>
                      </a:r>
                      <a:r>
                        <a:rPr lang="en-GB" sz="1800" kern="1200" dirty="0" err="1">
                          <a:solidFill>
                            <a:schemeClr val="accent1"/>
                          </a:solidFill>
                          <a:effectLst/>
                          <a:latin typeface="+mn-lt"/>
                          <a:ea typeface="+mn-ea"/>
                          <a:cs typeface="+mn-cs"/>
                        </a:rPr>
                        <a:t>FCA’s</a:t>
                      </a:r>
                      <a:r>
                        <a:rPr lang="en-GB" sz="1800" kern="1200" dirty="0">
                          <a:solidFill>
                            <a:schemeClr val="accent1"/>
                          </a:solidFill>
                          <a:effectLst/>
                          <a:latin typeface="+mn-lt"/>
                          <a:ea typeface="+mn-ea"/>
                          <a:cs typeface="+mn-cs"/>
                        </a:rPr>
                        <a:t> rules</a:t>
                      </a:r>
                    </a:p>
                    <a:p>
                      <a:pPr marL="0" indent="0">
                        <a:buFont typeface="Arial" panose="020B0604020202020204" pitchFamily="34" charset="0"/>
                        <a:buNone/>
                      </a:pPr>
                      <a:endParaRPr lang="en-GB" sz="1800" kern="1200" dirty="0">
                        <a:solidFill>
                          <a:schemeClr val="accent1"/>
                        </a:solidFill>
                        <a:effectLst/>
                        <a:latin typeface="+mn-lt"/>
                        <a:ea typeface="+mn-ea"/>
                        <a:cs typeface="+mn-cs"/>
                      </a:endParaRPr>
                    </a:p>
                    <a:p>
                      <a:pPr marL="285750" lvl="0" indent="-285750">
                        <a:buFont typeface="Arial" panose="020B0604020202020204" pitchFamily="34" charset="0"/>
                        <a:buChar char="•"/>
                      </a:pPr>
                      <a:r>
                        <a:rPr lang="en-GB" sz="1800" kern="1200" dirty="0">
                          <a:solidFill>
                            <a:schemeClr val="accent1"/>
                          </a:solidFill>
                          <a:effectLst/>
                          <a:latin typeface="+mn-lt"/>
                          <a:ea typeface="+mn-ea"/>
                          <a:cs typeface="+mn-cs"/>
                        </a:rPr>
                        <a:t>You’ll need to enter into a compliant agreement with the principal</a:t>
                      </a:r>
                    </a:p>
                    <a:p>
                      <a:pPr marL="0" lvl="0" indent="0" algn="l">
                        <a:lnSpc>
                          <a:spcPts val="1500"/>
                        </a:lnSpc>
                        <a:spcAft>
                          <a:spcPts val="0"/>
                        </a:spcAft>
                        <a:buFont typeface="Symbol" panose="05050102010706020507" pitchFamily="18" charset="2"/>
                        <a:buNone/>
                      </a:pPr>
                      <a:endParaRPr lang="en-GB" sz="1800" dirty="0"/>
                    </a:p>
                  </a:txBody>
                  <a:tcPr marL="91419" marR="91419" marT="45709" marB="45709"/>
                </a:tc>
                <a:tc>
                  <a:txBody>
                    <a:bodyPr/>
                    <a:lstStyle/>
                    <a:p>
                      <a:pPr marL="285750" lvl="0" indent="-285750">
                        <a:buFont typeface="Arial" panose="020B0604020202020204" pitchFamily="34" charset="0"/>
                        <a:buChar char="•"/>
                      </a:pPr>
                      <a:r>
                        <a:rPr lang="en-GB" sz="1800" kern="1200" dirty="0">
                          <a:solidFill>
                            <a:schemeClr val="accent1"/>
                          </a:solidFill>
                          <a:effectLst/>
                          <a:latin typeface="+mn-lt"/>
                          <a:ea typeface="+mn-ea"/>
                          <a:cs typeface="+mn-cs"/>
                        </a:rPr>
                        <a:t>You can introduce clients to a person permitted to carry on the activity of making arrangements in order for the client to gain independent advice (and as long as the arrangements do not relate to a contract of insurance)</a:t>
                      </a:r>
                    </a:p>
                    <a:p>
                      <a:pPr marL="0" indent="0">
                        <a:buFont typeface="Arial" panose="020B0604020202020204" pitchFamily="34" charset="0"/>
                        <a:buNone/>
                      </a:pPr>
                      <a:r>
                        <a:rPr lang="en-GB" sz="1800" kern="1200" dirty="0">
                          <a:solidFill>
                            <a:schemeClr val="accent1"/>
                          </a:solidFill>
                          <a:effectLst/>
                          <a:latin typeface="+mn-lt"/>
                          <a:ea typeface="+mn-ea"/>
                          <a:cs typeface="+mn-cs"/>
                        </a:rPr>
                        <a:t> </a:t>
                      </a:r>
                    </a:p>
                    <a:p>
                      <a:pPr marL="285750" lvl="0" indent="-285750">
                        <a:buFont typeface="Arial" panose="020B0604020202020204" pitchFamily="34" charset="0"/>
                        <a:buChar char="•"/>
                      </a:pPr>
                      <a:r>
                        <a:rPr lang="en-GB" sz="1800" kern="1200" dirty="0">
                          <a:solidFill>
                            <a:schemeClr val="accent1"/>
                          </a:solidFill>
                          <a:effectLst/>
                          <a:latin typeface="+mn-lt"/>
                          <a:ea typeface="+mn-ea"/>
                          <a:cs typeface="+mn-cs"/>
                        </a:rPr>
                        <a:t>There’s a more restrictive exemption for introducing clients for advice on insurance agreements, including accounting to the client for any commission received </a:t>
                      </a:r>
                    </a:p>
                    <a:p>
                      <a:endParaRPr lang="en-GB" sz="1800" dirty="0"/>
                    </a:p>
                  </a:txBody>
                  <a:tcPr marL="91419" marR="91419" marT="45709" marB="4570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26454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888" y="1557226"/>
            <a:ext cx="7919047" cy="868926"/>
          </a:xfrm>
        </p:spPr>
        <p:txBody>
          <a:bodyPr/>
          <a:lstStyle/>
          <a:p>
            <a:r>
              <a:rPr lang="en-GB" dirty="0"/>
              <a:t>WHERE CAN I GET FURTHER GENERAL GUIDANCE ON FINANCIAL SERVICES REGULATION?</a:t>
            </a:r>
          </a:p>
        </p:txBody>
      </p:sp>
      <p:sp>
        <p:nvSpPr>
          <p:cNvPr id="3" name="Content Placeholder 2"/>
          <p:cNvSpPr>
            <a:spLocks noGrp="1"/>
          </p:cNvSpPr>
          <p:nvPr>
            <p:ph idx="1"/>
          </p:nvPr>
        </p:nvSpPr>
        <p:spPr>
          <a:xfrm>
            <a:off x="2354875" y="2853070"/>
            <a:ext cx="7703073" cy="3095627"/>
          </a:xfrm>
        </p:spPr>
        <p:txBody>
          <a:bodyPr/>
          <a:lstStyle/>
          <a:p>
            <a:pPr lvl="0"/>
            <a:r>
              <a:rPr lang="en-GB" dirty="0"/>
              <a:t>The regulator’s website (</a:t>
            </a:r>
            <a:r>
              <a:rPr lang="en-GB" u="sng" dirty="0">
                <a:hlinkClick r:id="rId2"/>
              </a:rPr>
              <a:t>https://www.fca.org.uk/firms</a:t>
            </a:r>
            <a:r>
              <a:rPr lang="en-GB" dirty="0"/>
              <a:t>) is a great source of info</a:t>
            </a:r>
          </a:p>
          <a:p>
            <a:pPr lvl="0"/>
            <a:r>
              <a:rPr lang="en-GB" dirty="0"/>
              <a:t>The </a:t>
            </a:r>
            <a:r>
              <a:rPr lang="en-GB" dirty="0" err="1"/>
              <a:t>FCA</a:t>
            </a:r>
            <a:r>
              <a:rPr lang="en-GB" dirty="0"/>
              <a:t> also engages directly with start-ups in a number of ways through Project Innovate, including direct support and the regulatory sandbox</a:t>
            </a:r>
          </a:p>
          <a:p>
            <a:pPr lvl="0"/>
            <a:endParaRPr lang="en-GB" dirty="0"/>
          </a:p>
        </p:txBody>
      </p:sp>
    </p:spTree>
    <p:extLst>
      <p:ext uri="{BB962C8B-B14F-4D97-AF65-F5344CB8AC3E}">
        <p14:creationId xmlns:p14="http://schemas.microsoft.com/office/powerpoint/2010/main" val="3859951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77" y="1557226"/>
            <a:ext cx="7919047" cy="868926"/>
          </a:xfrm>
        </p:spPr>
        <p:txBody>
          <a:bodyPr/>
          <a:lstStyle/>
          <a:p>
            <a:r>
              <a:rPr lang="en-GB" dirty="0"/>
              <a:t>WHERE CAN I GET FURTHER GENERAL GUIDANCE ON FINANCIAL SERVICES REGULATION?</a:t>
            </a:r>
          </a:p>
        </p:txBody>
      </p:sp>
      <p:graphicFrame>
        <p:nvGraphicFramePr>
          <p:cNvPr id="4" name="Content Placeholder 3"/>
          <p:cNvGraphicFramePr>
            <a:graphicFrameLocks noGrp="1"/>
          </p:cNvGraphicFramePr>
          <p:nvPr>
            <p:ph idx="1"/>
            <p:extLst/>
          </p:nvPr>
        </p:nvGraphicFramePr>
        <p:xfrm>
          <a:off x="2244029" y="2781078"/>
          <a:ext cx="7703942" cy="3748996"/>
        </p:xfrm>
        <a:graphic>
          <a:graphicData uri="http://schemas.openxmlformats.org/drawingml/2006/table">
            <a:tbl>
              <a:tblPr firstRow="1" bandRow="1">
                <a:tableStyleId>{5C22544A-7EE6-4342-B048-85BDC9FD1C3A}</a:tableStyleId>
              </a:tblPr>
              <a:tblGrid>
                <a:gridCol w="3851971">
                  <a:extLst>
                    <a:ext uri="{9D8B030D-6E8A-4147-A177-3AD203B41FA5}">
                      <a16:colId xmlns:a16="http://schemas.microsoft.com/office/drawing/2014/main" val="20000"/>
                    </a:ext>
                  </a:extLst>
                </a:gridCol>
                <a:gridCol w="3851971">
                  <a:extLst>
                    <a:ext uri="{9D8B030D-6E8A-4147-A177-3AD203B41FA5}">
                      <a16:colId xmlns:a16="http://schemas.microsoft.com/office/drawing/2014/main" val="20001"/>
                    </a:ext>
                  </a:extLst>
                </a:gridCol>
              </a:tblGrid>
              <a:tr h="639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Direct support</a:t>
                      </a:r>
                    </a:p>
                    <a:p>
                      <a:endParaRPr lang="en-GB" sz="1800" dirty="0"/>
                    </a:p>
                  </a:txBody>
                  <a:tcPr marL="91419" marR="91419" marT="45709" marB="45709"/>
                </a:tc>
                <a:tc>
                  <a:txBody>
                    <a:bodyPr/>
                    <a:lstStyle/>
                    <a:p>
                      <a:pPr marL="0" marR="0" lvl="0" indent="0" algn="just" defTabSz="914400" rtl="0" eaLnBrk="1" fontAlgn="auto" latinLnBrk="0" hangingPunct="1">
                        <a:lnSpc>
                          <a:spcPts val="1500"/>
                        </a:lnSpc>
                        <a:spcBef>
                          <a:spcPts val="0"/>
                        </a:spcBef>
                        <a:spcAft>
                          <a:spcPts val="600"/>
                        </a:spcAft>
                        <a:buClrTx/>
                        <a:buSzTx/>
                        <a:buFontTx/>
                        <a:buNone/>
                        <a:tabLst/>
                        <a:defRPr/>
                      </a:pPr>
                      <a:r>
                        <a:rPr lang="en-GB" sz="1800" b="1" kern="1200" dirty="0">
                          <a:solidFill>
                            <a:schemeClr val="lt1"/>
                          </a:solidFill>
                          <a:effectLst/>
                          <a:latin typeface="+mn-lt"/>
                          <a:ea typeface="+mn-ea"/>
                          <a:cs typeface="+mn-cs"/>
                        </a:rPr>
                        <a:t>Regulatory sandbox</a:t>
                      </a:r>
                    </a:p>
                    <a:p>
                      <a:pPr marL="0" marR="0" lvl="0" indent="0" algn="just" defTabSz="914400" rtl="0" eaLnBrk="1" fontAlgn="auto" latinLnBrk="0" hangingPunct="1">
                        <a:lnSpc>
                          <a:spcPts val="1500"/>
                        </a:lnSpc>
                        <a:spcBef>
                          <a:spcPts val="0"/>
                        </a:spcBef>
                        <a:spcAft>
                          <a:spcPts val="600"/>
                        </a:spcAft>
                        <a:buClrTx/>
                        <a:buSzTx/>
                        <a:buFontTx/>
                        <a:buNone/>
                        <a:tabLst/>
                        <a:defRPr/>
                      </a:pPr>
                      <a:endParaRPr lang="en-GB" sz="1800" b="1" kern="1200" dirty="0">
                        <a:solidFill>
                          <a:schemeClr val="lt1"/>
                        </a:solidFill>
                        <a:effectLst/>
                        <a:latin typeface="+mn-lt"/>
                        <a:ea typeface="+mn-ea"/>
                        <a:cs typeface="+mn-cs"/>
                      </a:endParaRPr>
                    </a:p>
                  </a:txBody>
                  <a:tcPr marL="91419" marR="91419" marT="45709" marB="45709"/>
                </a:tc>
                <a:extLst>
                  <a:ext uri="{0D108BD9-81ED-4DB2-BD59-A6C34878D82A}">
                    <a16:rowId xmlns:a16="http://schemas.microsoft.com/office/drawing/2014/main" val="10000"/>
                  </a:ext>
                </a:extLst>
              </a:tr>
              <a:tr h="3108240">
                <a:tc>
                  <a:txBody>
                    <a:bodyPr/>
                    <a:lstStyle/>
                    <a:p>
                      <a:pPr marL="285750" lvl="0" indent="-285750">
                        <a:buFont typeface="Arial" panose="020B0604020202020204" pitchFamily="34" charset="0"/>
                        <a:buChar char="•"/>
                      </a:pPr>
                      <a:r>
                        <a:rPr lang="en-GB" sz="1800" kern="1200" dirty="0">
                          <a:solidFill>
                            <a:schemeClr val="accent1"/>
                          </a:solidFill>
                          <a:effectLst/>
                          <a:latin typeface="+mn-lt"/>
                          <a:ea typeface="+mn-ea"/>
                          <a:cs typeface="+mn-cs"/>
                        </a:rPr>
                        <a:t>Where a new market entrant meets the </a:t>
                      </a:r>
                      <a:r>
                        <a:rPr lang="en-GB" sz="1800" kern="1200" dirty="0" err="1">
                          <a:solidFill>
                            <a:schemeClr val="accent1"/>
                          </a:solidFill>
                          <a:effectLst/>
                          <a:latin typeface="+mn-lt"/>
                          <a:ea typeface="+mn-ea"/>
                          <a:cs typeface="+mn-cs"/>
                        </a:rPr>
                        <a:t>FCA’s</a:t>
                      </a:r>
                      <a:r>
                        <a:rPr lang="en-GB" sz="1800" kern="1200" dirty="0">
                          <a:solidFill>
                            <a:schemeClr val="accent1"/>
                          </a:solidFill>
                          <a:effectLst/>
                          <a:latin typeface="+mn-lt"/>
                          <a:ea typeface="+mn-ea"/>
                          <a:cs typeface="+mn-cs"/>
                        </a:rPr>
                        <a:t> criteria, it will provide a variety of support for queries including informal steers</a:t>
                      </a:r>
                    </a:p>
                    <a:p>
                      <a:r>
                        <a:rPr lang="en-GB" sz="1800" kern="1200" dirty="0">
                          <a:solidFill>
                            <a:schemeClr val="accent1"/>
                          </a:solidFill>
                          <a:effectLst/>
                          <a:latin typeface="+mn-lt"/>
                          <a:ea typeface="+mn-ea"/>
                          <a:cs typeface="+mn-cs"/>
                        </a:rPr>
                        <a:t> </a:t>
                      </a:r>
                    </a:p>
                    <a:p>
                      <a:pPr marL="285750" lvl="0" indent="-285750">
                        <a:buFont typeface="Arial" panose="020B0604020202020204" pitchFamily="34" charset="0"/>
                        <a:buChar char="•"/>
                      </a:pPr>
                      <a:r>
                        <a:rPr lang="en-GB" sz="1800" kern="1200" dirty="0">
                          <a:solidFill>
                            <a:schemeClr val="accent1"/>
                          </a:solidFill>
                          <a:effectLst/>
                          <a:latin typeface="+mn-lt"/>
                          <a:ea typeface="+mn-ea"/>
                          <a:cs typeface="+mn-cs"/>
                        </a:rPr>
                        <a:t>The eligibility criteria are that the business is genuinely innovative, provides consumer benefit, requires support and has done it’s homework before approaching the </a:t>
                      </a:r>
                      <a:r>
                        <a:rPr lang="en-GB" sz="1800" kern="1200" dirty="0" err="1">
                          <a:solidFill>
                            <a:schemeClr val="accent1"/>
                          </a:solidFill>
                          <a:effectLst/>
                          <a:latin typeface="+mn-lt"/>
                          <a:ea typeface="+mn-ea"/>
                          <a:cs typeface="+mn-cs"/>
                        </a:rPr>
                        <a:t>FCA</a:t>
                      </a:r>
                      <a:endParaRPr lang="en-GB" sz="1800" kern="1200" dirty="0">
                        <a:solidFill>
                          <a:schemeClr val="accent1"/>
                        </a:solidFill>
                        <a:effectLst/>
                        <a:latin typeface="+mn-lt"/>
                        <a:ea typeface="+mn-ea"/>
                        <a:cs typeface="+mn-cs"/>
                      </a:endParaRPr>
                    </a:p>
                    <a:p>
                      <a:pPr marL="0" lvl="0" indent="0" algn="l">
                        <a:lnSpc>
                          <a:spcPts val="1500"/>
                        </a:lnSpc>
                        <a:spcAft>
                          <a:spcPts val="0"/>
                        </a:spcAft>
                        <a:buFont typeface="Symbol" panose="05050102010706020507" pitchFamily="18" charset="2"/>
                        <a:buNone/>
                      </a:pPr>
                      <a:endParaRPr lang="en-GB" sz="1800" dirty="0"/>
                    </a:p>
                  </a:txBody>
                  <a:tcPr marL="91419" marR="91419" marT="45709" marB="45709"/>
                </a:tc>
                <a:tc>
                  <a:txBody>
                    <a:bodyPr/>
                    <a:lstStyle/>
                    <a:p>
                      <a:pPr marL="285750" lvl="0" indent="-285750">
                        <a:buFont typeface="Arial" panose="020B0604020202020204" pitchFamily="34" charset="0"/>
                        <a:buChar char="•"/>
                      </a:pPr>
                      <a:r>
                        <a:rPr lang="en-GB" sz="1800" kern="1200" dirty="0">
                          <a:solidFill>
                            <a:schemeClr val="accent1"/>
                          </a:solidFill>
                          <a:effectLst/>
                          <a:latin typeface="+mn-lt"/>
                          <a:ea typeface="+mn-ea"/>
                          <a:cs typeface="+mn-cs"/>
                        </a:rPr>
                        <a:t>The sandbox is a way for innovative firms to road-test their business with real customers in a controlled environment with close monitoring by the regulator</a:t>
                      </a:r>
                    </a:p>
                    <a:p>
                      <a:r>
                        <a:rPr lang="en-GB" sz="1800" kern="1200" dirty="0">
                          <a:solidFill>
                            <a:schemeClr val="accent1"/>
                          </a:solidFill>
                          <a:effectLst/>
                          <a:latin typeface="+mn-lt"/>
                          <a:ea typeface="+mn-ea"/>
                          <a:cs typeface="+mn-cs"/>
                        </a:rPr>
                        <a:t> </a:t>
                      </a:r>
                    </a:p>
                    <a:p>
                      <a:pPr marL="285750" lvl="0" indent="-285750">
                        <a:buFont typeface="Arial" panose="020B0604020202020204" pitchFamily="34" charset="0"/>
                        <a:buChar char="•"/>
                      </a:pPr>
                      <a:r>
                        <a:rPr lang="en-GB" sz="1800" kern="1200" dirty="0">
                          <a:solidFill>
                            <a:schemeClr val="accent1"/>
                          </a:solidFill>
                          <a:effectLst/>
                          <a:latin typeface="+mn-lt"/>
                          <a:ea typeface="+mn-ea"/>
                          <a:cs typeface="+mn-cs"/>
                        </a:rPr>
                        <a:t>The entry criteria are that the firm is in scope, genuinely innovative, provides consumer benefit, needs to use the sandbox and is ready to test</a:t>
                      </a:r>
                    </a:p>
                    <a:p>
                      <a:endParaRPr lang="en-GB" sz="1800" dirty="0"/>
                    </a:p>
                  </a:txBody>
                  <a:tcPr marL="91419" marR="91419" marT="45709" marB="4570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23454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478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David Goodbrand</a:t>
            </a:r>
          </a:p>
        </p:txBody>
      </p:sp>
      <p:sp>
        <p:nvSpPr>
          <p:cNvPr id="4" name="Text Placeholder 3"/>
          <p:cNvSpPr>
            <a:spLocks noGrp="1"/>
          </p:cNvSpPr>
          <p:nvPr>
            <p:ph type="body" sz="quarter" idx="16"/>
          </p:nvPr>
        </p:nvSpPr>
        <p:spPr/>
        <p:txBody>
          <a:bodyPr/>
          <a:lstStyle/>
          <a:p>
            <a:r>
              <a:rPr lang="en-GB" dirty="0"/>
              <a:t>partner</a:t>
            </a:r>
          </a:p>
        </p:txBody>
      </p:sp>
      <p:sp>
        <p:nvSpPr>
          <p:cNvPr id="5" name="Text Placeholder 4"/>
          <p:cNvSpPr>
            <a:spLocks noGrp="1"/>
          </p:cNvSpPr>
          <p:nvPr>
            <p:ph type="body" sz="quarter" idx="18"/>
          </p:nvPr>
        </p:nvSpPr>
        <p:spPr/>
        <p:txBody>
          <a:bodyPr/>
          <a:lstStyle/>
          <a:p>
            <a:r>
              <a:rPr lang="fr-FR" dirty="0"/>
              <a:t>0131 473 6125</a:t>
            </a:r>
          </a:p>
          <a:p>
            <a:r>
              <a:rPr lang="fr-FR" dirty="0"/>
              <a:t>07802 933272</a:t>
            </a:r>
          </a:p>
          <a:p>
            <a:r>
              <a:rPr lang="fr-FR" dirty="0"/>
              <a:t>david.goodbrand@burnesspaull.com</a:t>
            </a:r>
          </a:p>
          <a:p>
            <a:endParaRPr lang="en-GB" dirty="0"/>
          </a:p>
        </p:txBody>
      </p:sp>
      <p:sp>
        <p:nvSpPr>
          <p:cNvPr id="8" name="Text Placeholder 7"/>
          <p:cNvSpPr>
            <a:spLocks noGrp="1"/>
          </p:cNvSpPr>
          <p:nvPr>
            <p:ph type="body" sz="quarter" idx="19"/>
          </p:nvPr>
        </p:nvSpPr>
        <p:spPr/>
        <p:txBody>
          <a:bodyPr/>
          <a:lstStyle/>
          <a:p>
            <a:r>
              <a:rPr lang="en-GB" dirty="0"/>
              <a:t>Senior solicitor</a:t>
            </a:r>
          </a:p>
        </p:txBody>
      </p:sp>
      <p:sp>
        <p:nvSpPr>
          <p:cNvPr id="9" name="Text Placeholder 8"/>
          <p:cNvSpPr>
            <a:spLocks noGrp="1"/>
          </p:cNvSpPr>
          <p:nvPr>
            <p:ph type="body" sz="quarter" idx="20"/>
          </p:nvPr>
        </p:nvSpPr>
        <p:spPr/>
        <p:txBody>
          <a:bodyPr/>
          <a:lstStyle/>
          <a:p>
            <a:r>
              <a:rPr lang="en-GB" dirty="0"/>
              <a:t>0131 473 6112</a:t>
            </a:r>
          </a:p>
          <a:p>
            <a:r>
              <a:rPr lang="en-GB" dirty="0"/>
              <a:t>07969 797 014</a:t>
            </a:r>
          </a:p>
          <a:p>
            <a:r>
              <a:rPr lang="en-GB" dirty="0"/>
              <a:t>charles.rogers@burnesspaull.com</a:t>
            </a:r>
          </a:p>
        </p:txBody>
      </p:sp>
      <p:sp>
        <p:nvSpPr>
          <p:cNvPr id="10" name="Text Placeholder 9"/>
          <p:cNvSpPr>
            <a:spLocks noGrp="1"/>
          </p:cNvSpPr>
          <p:nvPr>
            <p:ph type="body" sz="quarter" idx="21"/>
          </p:nvPr>
        </p:nvSpPr>
        <p:spPr/>
        <p:txBody>
          <a:bodyPr/>
          <a:lstStyle/>
          <a:p>
            <a:r>
              <a:rPr lang="en-GB" dirty="0"/>
              <a:t>Charles Rogers</a:t>
            </a:r>
          </a:p>
        </p:txBody>
      </p:sp>
    </p:spTree>
    <p:extLst>
      <p:ext uri="{BB962C8B-B14F-4D97-AF65-F5344CB8AC3E}">
        <p14:creationId xmlns:p14="http://schemas.microsoft.com/office/powerpoint/2010/main" val="150260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5A05BE4-49C8-B749-9BCF-2A44C7350C63}"/>
              </a:ext>
            </a:extLst>
          </p:cNvPr>
          <p:cNvSpPr/>
          <p:nvPr/>
        </p:nvSpPr>
        <p:spPr>
          <a:xfrm>
            <a:off x="805180" y="2092643"/>
            <a:ext cx="3190240" cy="3210560"/>
          </a:xfrm>
          <a:prstGeom prst="roundRect">
            <a:avLst/>
          </a:prstGeom>
          <a:solidFill>
            <a:srgbClr val="FFC0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GB" dirty="0"/>
              <a:t>Fintech Regulations</a:t>
            </a:r>
          </a:p>
        </p:txBody>
      </p:sp>
      <p:sp>
        <p:nvSpPr>
          <p:cNvPr id="7" name="TextBox 6">
            <a:extLst>
              <a:ext uri="{FF2B5EF4-FFF2-40B4-BE49-F238E27FC236}">
                <a16:creationId xmlns:a16="http://schemas.microsoft.com/office/drawing/2014/main" id="{D3F44B00-3AD3-CF48-AF9F-2365B989742E}"/>
              </a:ext>
            </a:extLst>
          </p:cNvPr>
          <p:cNvSpPr txBox="1"/>
          <p:nvPr/>
        </p:nvSpPr>
        <p:spPr>
          <a:xfrm>
            <a:off x="1352550" y="3220869"/>
            <a:ext cx="2095500" cy="954107"/>
          </a:xfrm>
          <a:prstGeom prst="rect">
            <a:avLst/>
          </a:prstGeom>
          <a:noFill/>
          <a:effectLst/>
        </p:spPr>
        <p:txBody>
          <a:bodyPr wrap="square" rtlCol="0">
            <a:spAutoFit/>
          </a:bodyPr>
          <a:lstStyle/>
          <a:p>
            <a:pPr algn="ctr"/>
            <a:r>
              <a:rPr lang="en-GB" sz="2800" b="1" dirty="0">
                <a:solidFill>
                  <a:schemeClr val="bg1"/>
                </a:solidFill>
              </a:rPr>
              <a:t>Regulation challenges</a:t>
            </a:r>
          </a:p>
        </p:txBody>
      </p:sp>
      <p:sp>
        <p:nvSpPr>
          <p:cNvPr id="8" name="Rounded Rectangle 7">
            <a:extLst>
              <a:ext uri="{FF2B5EF4-FFF2-40B4-BE49-F238E27FC236}">
                <a16:creationId xmlns:a16="http://schemas.microsoft.com/office/drawing/2014/main" id="{87A939E1-40E2-3E44-BA61-AA00157BDA53}"/>
              </a:ext>
            </a:extLst>
          </p:cNvPr>
          <p:cNvSpPr/>
          <p:nvPr/>
        </p:nvSpPr>
        <p:spPr>
          <a:xfrm>
            <a:off x="4500880" y="2051686"/>
            <a:ext cx="3190240" cy="3210560"/>
          </a:xfrm>
          <a:prstGeom prst="roundRect">
            <a:avLst/>
          </a:prstGeom>
          <a:solidFill>
            <a:srgbClr val="A8A8A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2800" b="1" u="sng" dirty="0">
                <a:solidFill>
                  <a:schemeClr val="tx1"/>
                </a:solidFill>
              </a:rPr>
              <a:t>RegTech</a:t>
            </a:r>
          </a:p>
          <a:p>
            <a:pPr algn="ctr"/>
            <a:r>
              <a:rPr lang="en-GB" dirty="0">
                <a:solidFill>
                  <a:schemeClr val="tx1"/>
                </a:solidFill>
              </a:rPr>
              <a:t>A blend word of 'regulatory technology' that was created to address regulatory challenges in the financial services sector through innovative technology </a:t>
            </a:r>
          </a:p>
        </p:txBody>
      </p:sp>
      <p:sp>
        <p:nvSpPr>
          <p:cNvPr id="9" name="Rounded Rectangle 8">
            <a:extLst>
              <a:ext uri="{FF2B5EF4-FFF2-40B4-BE49-F238E27FC236}">
                <a16:creationId xmlns:a16="http://schemas.microsoft.com/office/drawing/2014/main" id="{724C98CD-C09F-134E-9314-DD02007337AB}"/>
              </a:ext>
            </a:extLst>
          </p:cNvPr>
          <p:cNvSpPr/>
          <p:nvPr/>
        </p:nvSpPr>
        <p:spPr>
          <a:xfrm>
            <a:off x="8196580" y="2051685"/>
            <a:ext cx="3190240" cy="3210560"/>
          </a:xfrm>
          <a:prstGeom prst="roundRect">
            <a:avLst/>
          </a:prstGeom>
          <a:solidFill>
            <a:srgbClr val="FFC0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t>Realistic, effective regulation required</a:t>
            </a:r>
          </a:p>
        </p:txBody>
      </p:sp>
    </p:spTree>
    <p:extLst>
      <p:ext uri="{BB962C8B-B14F-4D97-AF65-F5344CB8AC3E}">
        <p14:creationId xmlns:p14="http://schemas.microsoft.com/office/powerpoint/2010/main" val="2735603741"/>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5BA8FF9-E608-D24A-BB3E-244E4E7A60DB}"/>
              </a:ext>
            </a:extLst>
          </p:cNvPr>
          <p:cNvSpPr/>
          <p:nvPr/>
        </p:nvSpPr>
        <p:spPr>
          <a:xfrm>
            <a:off x="8875002" y="1582842"/>
            <a:ext cx="2538380" cy="1262624"/>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2BDBD6DF-AD68-4980-82C9-90EF410274E9}"/>
              </a:ext>
            </a:extLst>
          </p:cNvPr>
          <p:cNvSpPr>
            <a:spLocks noGrp="1"/>
          </p:cNvSpPr>
          <p:nvPr>
            <p:ph type="title"/>
          </p:nvPr>
        </p:nvSpPr>
        <p:spPr>
          <a:xfrm>
            <a:off x="607448" y="326334"/>
            <a:ext cx="10693729" cy="963880"/>
          </a:xfrm>
        </p:spPr>
        <p:txBody>
          <a:bodyPr/>
          <a:lstStyle/>
          <a:p>
            <a:r>
              <a:rPr lang="en-US" dirty="0"/>
              <a:t>	</a:t>
            </a:r>
            <a:endParaRPr lang="en-GB" dirty="0"/>
          </a:p>
        </p:txBody>
      </p:sp>
      <p:sp>
        <p:nvSpPr>
          <p:cNvPr id="15" name="Slide Number Placeholder 14">
            <a:extLst>
              <a:ext uri="{FF2B5EF4-FFF2-40B4-BE49-F238E27FC236}">
                <a16:creationId xmlns:a16="http://schemas.microsoft.com/office/drawing/2014/main" id="{4CE62D73-D5D6-494C-AABD-DF307468B6AF}"/>
              </a:ext>
            </a:extLst>
          </p:cNvPr>
          <p:cNvSpPr>
            <a:spLocks noGrp="1"/>
          </p:cNvSpPr>
          <p:nvPr>
            <p:ph type="sldNum" sz="quarter" idx="12"/>
          </p:nvPr>
        </p:nvSpPr>
        <p:spPr/>
        <p:txBody>
          <a:bodyPr/>
          <a:lstStyle/>
          <a:p>
            <a:fld id="{2533BDD9-87D3-49A3-977B-57D972955158}" type="slidenum">
              <a:rPr lang="en-GB" smtClean="0"/>
              <a:t>6</a:t>
            </a:fld>
            <a:endParaRPr lang="en-GB"/>
          </a:p>
        </p:txBody>
      </p:sp>
      <p:grpSp>
        <p:nvGrpSpPr>
          <p:cNvPr id="74" name="Group 73">
            <a:extLst>
              <a:ext uri="{FF2B5EF4-FFF2-40B4-BE49-F238E27FC236}">
                <a16:creationId xmlns:a16="http://schemas.microsoft.com/office/drawing/2014/main" id="{B709D81F-FF98-4D66-AD70-1C09B5012530}"/>
              </a:ext>
            </a:extLst>
          </p:cNvPr>
          <p:cNvGrpSpPr/>
          <p:nvPr/>
        </p:nvGrpSpPr>
        <p:grpSpPr>
          <a:xfrm>
            <a:off x="607448" y="2646947"/>
            <a:ext cx="2928270" cy="3842084"/>
            <a:chOff x="4227714" y="2085582"/>
            <a:chExt cx="3946710" cy="4772418"/>
          </a:xfrm>
        </p:grpSpPr>
        <p:sp>
          <p:nvSpPr>
            <p:cNvPr id="75" name="Freeform 52">
              <a:extLst>
                <a:ext uri="{FF2B5EF4-FFF2-40B4-BE49-F238E27FC236}">
                  <a16:creationId xmlns:a16="http://schemas.microsoft.com/office/drawing/2014/main" id="{5B8C4FEB-B6FE-459C-AACF-89A10BD4C871}"/>
                </a:ext>
              </a:extLst>
            </p:cNvPr>
            <p:cNvSpPr>
              <a:spLocks/>
            </p:cNvSpPr>
            <p:nvPr/>
          </p:nvSpPr>
          <p:spPr bwMode="auto">
            <a:xfrm>
              <a:off x="4283075" y="4578350"/>
              <a:ext cx="457200" cy="830263"/>
            </a:xfrm>
            <a:custGeom>
              <a:avLst/>
              <a:gdLst>
                <a:gd name="T0" fmla="*/ 0 w 288"/>
                <a:gd name="T1" fmla="*/ 262 h 523"/>
                <a:gd name="T2" fmla="*/ 288 w 288"/>
                <a:gd name="T3" fmla="*/ 0 h 523"/>
                <a:gd name="T4" fmla="*/ 288 w 288"/>
                <a:gd name="T5" fmla="*/ 262 h 523"/>
                <a:gd name="T6" fmla="*/ 288 w 288"/>
                <a:gd name="T7" fmla="*/ 523 h 523"/>
                <a:gd name="T8" fmla="*/ 0 w 288"/>
                <a:gd name="T9" fmla="*/ 262 h 523"/>
              </a:gdLst>
              <a:ahLst/>
              <a:cxnLst>
                <a:cxn ang="0">
                  <a:pos x="T0" y="T1"/>
                </a:cxn>
                <a:cxn ang="0">
                  <a:pos x="T2" y="T3"/>
                </a:cxn>
                <a:cxn ang="0">
                  <a:pos x="T4" y="T5"/>
                </a:cxn>
                <a:cxn ang="0">
                  <a:pos x="T6" y="T7"/>
                </a:cxn>
                <a:cxn ang="0">
                  <a:pos x="T8" y="T9"/>
                </a:cxn>
              </a:cxnLst>
              <a:rect l="0" t="0" r="r" b="b"/>
              <a:pathLst>
                <a:path w="288" h="523">
                  <a:moveTo>
                    <a:pt x="0" y="262"/>
                  </a:moveTo>
                  <a:lnTo>
                    <a:pt x="288" y="0"/>
                  </a:lnTo>
                  <a:lnTo>
                    <a:pt x="288" y="262"/>
                  </a:lnTo>
                  <a:lnTo>
                    <a:pt x="288" y="523"/>
                  </a:lnTo>
                  <a:lnTo>
                    <a:pt x="0" y="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6" name="Freeform 53">
              <a:extLst>
                <a:ext uri="{FF2B5EF4-FFF2-40B4-BE49-F238E27FC236}">
                  <a16:creationId xmlns:a16="http://schemas.microsoft.com/office/drawing/2014/main" id="{4C19D7A1-3A6F-49AB-BF2D-F23ECC9C195D}"/>
                </a:ext>
              </a:extLst>
            </p:cNvPr>
            <p:cNvSpPr>
              <a:spLocks noEditPoints="1"/>
            </p:cNvSpPr>
            <p:nvPr/>
          </p:nvSpPr>
          <p:spPr bwMode="auto">
            <a:xfrm>
              <a:off x="4283075" y="4578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close/>
                  <a:moveTo>
                    <a:pt x="288" y="0"/>
                  </a:moveTo>
                  <a:lnTo>
                    <a:pt x="0" y="262"/>
                  </a:lnTo>
                  <a:lnTo>
                    <a:pt x="288" y="0"/>
                  </a:lnTo>
                  <a:lnTo>
                    <a:pt x="288"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7" name="Freeform 54">
              <a:extLst>
                <a:ext uri="{FF2B5EF4-FFF2-40B4-BE49-F238E27FC236}">
                  <a16:creationId xmlns:a16="http://schemas.microsoft.com/office/drawing/2014/main" id="{0086A17B-F0B7-4562-969B-B0196D38B02B}"/>
                </a:ext>
              </a:extLst>
            </p:cNvPr>
            <p:cNvSpPr>
              <a:spLocks noEditPoints="1"/>
            </p:cNvSpPr>
            <p:nvPr/>
          </p:nvSpPr>
          <p:spPr bwMode="auto">
            <a:xfrm>
              <a:off x="4283075" y="4578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moveTo>
                    <a:pt x="288" y="0"/>
                  </a:moveTo>
                  <a:lnTo>
                    <a:pt x="0" y="262"/>
                  </a:lnTo>
                  <a:lnTo>
                    <a:pt x="288" y="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8" name="Freeform 58">
              <a:extLst>
                <a:ext uri="{FF2B5EF4-FFF2-40B4-BE49-F238E27FC236}">
                  <a16:creationId xmlns:a16="http://schemas.microsoft.com/office/drawing/2014/main" id="{592ABEBC-FCE5-4FA9-A3F4-DECC96697DAB}"/>
                </a:ext>
              </a:extLst>
            </p:cNvPr>
            <p:cNvSpPr>
              <a:spLocks/>
            </p:cNvSpPr>
            <p:nvPr/>
          </p:nvSpPr>
          <p:spPr bwMode="auto">
            <a:xfrm>
              <a:off x="4283075" y="4578350"/>
              <a:ext cx="457200" cy="830263"/>
            </a:xfrm>
            <a:custGeom>
              <a:avLst/>
              <a:gdLst>
                <a:gd name="T0" fmla="*/ 288 w 288"/>
                <a:gd name="T1" fmla="*/ 0 h 523"/>
                <a:gd name="T2" fmla="*/ 0 w 288"/>
                <a:gd name="T3" fmla="*/ 262 h 523"/>
                <a:gd name="T4" fmla="*/ 288 w 288"/>
                <a:gd name="T5" fmla="*/ 523 h 523"/>
                <a:gd name="T6" fmla="*/ 288 w 288"/>
                <a:gd name="T7" fmla="*/ 392 h 523"/>
                <a:gd name="T8" fmla="*/ 288 w 288"/>
                <a:gd name="T9" fmla="*/ 262 h 523"/>
                <a:gd name="T10" fmla="*/ 288 w 288"/>
                <a:gd name="T11" fmla="*/ 127 h 523"/>
                <a:gd name="T12" fmla="*/ 288 w 288"/>
                <a:gd name="T13" fmla="*/ 127 h 523"/>
                <a:gd name="T14" fmla="*/ 288 w 288"/>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523">
                  <a:moveTo>
                    <a:pt x="288" y="0"/>
                  </a:moveTo>
                  <a:lnTo>
                    <a:pt x="0" y="262"/>
                  </a:lnTo>
                  <a:lnTo>
                    <a:pt x="288" y="523"/>
                  </a:lnTo>
                  <a:lnTo>
                    <a:pt x="288" y="392"/>
                  </a:lnTo>
                  <a:lnTo>
                    <a:pt x="288" y="262"/>
                  </a:lnTo>
                  <a:lnTo>
                    <a:pt x="288" y="127"/>
                  </a:lnTo>
                  <a:lnTo>
                    <a:pt x="288" y="127"/>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79" name="Freeform 45">
              <a:extLst>
                <a:ext uri="{FF2B5EF4-FFF2-40B4-BE49-F238E27FC236}">
                  <a16:creationId xmlns:a16="http://schemas.microsoft.com/office/drawing/2014/main" id="{A04517B6-47E6-49C1-9B6B-9F5DAE7785BC}"/>
                </a:ext>
              </a:extLst>
            </p:cNvPr>
            <p:cNvSpPr>
              <a:spLocks/>
            </p:cNvSpPr>
            <p:nvPr/>
          </p:nvSpPr>
          <p:spPr bwMode="auto">
            <a:xfrm>
              <a:off x="5084723" y="4637231"/>
              <a:ext cx="450116" cy="2220769"/>
            </a:xfrm>
            <a:custGeom>
              <a:avLst/>
              <a:gdLst>
                <a:gd name="T0" fmla="*/ 0 w 302"/>
                <a:gd name="T1" fmla="*/ 0 h 1490"/>
                <a:gd name="T2" fmla="*/ 0 w 302"/>
                <a:gd name="T3" fmla="*/ 1490 h 1490"/>
                <a:gd name="T4" fmla="*/ 302 w 302"/>
                <a:gd name="T5" fmla="*/ 1490 h 1490"/>
                <a:gd name="T6" fmla="*/ 302 w 302"/>
                <a:gd name="T7" fmla="*/ 302 h 1490"/>
                <a:gd name="T8" fmla="*/ 0 w 302"/>
                <a:gd name="T9" fmla="*/ 0 h 1490"/>
              </a:gdLst>
              <a:ahLst/>
              <a:cxnLst>
                <a:cxn ang="0">
                  <a:pos x="T0" y="T1"/>
                </a:cxn>
                <a:cxn ang="0">
                  <a:pos x="T2" y="T3"/>
                </a:cxn>
                <a:cxn ang="0">
                  <a:pos x="T4" y="T5"/>
                </a:cxn>
                <a:cxn ang="0">
                  <a:pos x="T6" y="T7"/>
                </a:cxn>
                <a:cxn ang="0">
                  <a:pos x="T8" y="T9"/>
                </a:cxn>
              </a:cxnLst>
              <a:rect l="0" t="0" r="r" b="b"/>
              <a:pathLst>
                <a:path w="302" h="1490">
                  <a:moveTo>
                    <a:pt x="0" y="0"/>
                  </a:moveTo>
                  <a:lnTo>
                    <a:pt x="0" y="1490"/>
                  </a:lnTo>
                  <a:lnTo>
                    <a:pt x="302" y="1490"/>
                  </a:lnTo>
                  <a:lnTo>
                    <a:pt x="302" y="302"/>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0" name="Freeform 49">
              <a:extLst>
                <a:ext uri="{FF2B5EF4-FFF2-40B4-BE49-F238E27FC236}">
                  <a16:creationId xmlns:a16="http://schemas.microsoft.com/office/drawing/2014/main" id="{F553B64A-FA8B-4AC2-B9E2-5E68E3140965}"/>
                </a:ext>
              </a:extLst>
            </p:cNvPr>
            <p:cNvSpPr>
              <a:spLocks/>
            </p:cNvSpPr>
            <p:nvPr/>
          </p:nvSpPr>
          <p:spPr bwMode="auto">
            <a:xfrm>
              <a:off x="4659944" y="4637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1" name="Freeform 50">
              <a:extLst>
                <a:ext uri="{FF2B5EF4-FFF2-40B4-BE49-F238E27FC236}">
                  <a16:creationId xmlns:a16="http://schemas.microsoft.com/office/drawing/2014/main" id="{EB31E45A-5249-418A-9B1D-0D7E73E5A66A}"/>
                </a:ext>
              </a:extLst>
            </p:cNvPr>
            <p:cNvSpPr>
              <a:spLocks/>
            </p:cNvSpPr>
            <p:nvPr/>
          </p:nvSpPr>
          <p:spPr bwMode="auto">
            <a:xfrm>
              <a:off x="4659944" y="4637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2" name="Freeform 51">
              <a:extLst>
                <a:ext uri="{FF2B5EF4-FFF2-40B4-BE49-F238E27FC236}">
                  <a16:creationId xmlns:a16="http://schemas.microsoft.com/office/drawing/2014/main" id="{AF23F083-D57E-49B4-9585-72AB66A72C39}"/>
                </a:ext>
              </a:extLst>
            </p:cNvPr>
            <p:cNvSpPr>
              <a:spLocks/>
            </p:cNvSpPr>
            <p:nvPr/>
          </p:nvSpPr>
          <p:spPr bwMode="auto">
            <a:xfrm>
              <a:off x="4227714" y="4422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3" name="Freeform 52">
              <a:extLst>
                <a:ext uri="{FF2B5EF4-FFF2-40B4-BE49-F238E27FC236}">
                  <a16:creationId xmlns:a16="http://schemas.microsoft.com/office/drawing/2014/main" id="{D6D22357-D3C6-4D18-BC8A-8423D311A044}"/>
                </a:ext>
              </a:extLst>
            </p:cNvPr>
            <p:cNvSpPr>
              <a:spLocks/>
            </p:cNvSpPr>
            <p:nvPr/>
          </p:nvSpPr>
          <p:spPr bwMode="auto">
            <a:xfrm>
              <a:off x="4227714" y="4422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4" name="Freeform 53">
              <a:extLst>
                <a:ext uri="{FF2B5EF4-FFF2-40B4-BE49-F238E27FC236}">
                  <a16:creationId xmlns:a16="http://schemas.microsoft.com/office/drawing/2014/main" id="{5BA294A1-51A8-420D-BFD5-DD7EA5CFC618}"/>
                </a:ext>
              </a:extLst>
            </p:cNvPr>
            <p:cNvSpPr>
              <a:spLocks noEditPoints="1"/>
            </p:cNvSpPr>
            <p:nvPr/>
          </p:nvSpPr>
          <p:spPr bwMode="auto">
            <a:xfrm>
              <a:off x="4227714" y="4422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close/>
                  <a:moveTo>
                    <a:pt x="327" y="0"/>
                  </a:moveTo>
                  <a:lnTo>
                    <a:pt x="0" y="297"/>
                  </a:lnTo>
                  <a:lnTo>
                    <a:pt x="327" y="0"/>
                  </a:lnTo>
                  <a:lnTo>
                    <a:pt x="327"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5" name="Freeform 54">
              <a:extLst>
                <a:ext uri="{FF2B5EF4-FFF2-40B4-BE49-F238E27FC236}">
                  <a16:creationId xmlns:a16="http://schemas.microsoft.com/office/drawing/2014/main" id="{FDA3E13B-534C-4A93-B765-D083BCA61A54}"/>
                </a:ext>
              </a:extLst>
            </p:cNvPr>
            <p:cNvSpPr>
              <a:spLocks noEditPoints="1"/>
            </p:cNvSpPr>
            <p:nvPr/>
          </p:nvSpPr>
          <p:spPr bwMode="auto">
            <a:xfrm>
              <a:off x="4227714" y="4422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moveTo>
                    <a:pt x="327" y="0"/>
                  </a:moveTo>
                  <a:lnTo>
                    <a:pt x="0" y="297"/>
                  </a:lnTo>
                  <a:lnTo>
                    <a:pt x="327" y="0"/>
                  </a:lnTo>
                  <a:lnTo>
                    <a:pt x="327"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6" name="Freeform 30">
              <a:extLst>
                <a:ext uri="{FF2B5EF4-FFF2-40B4-BE49-F238E27FC236}">
                  <a16:creationId xmlns:a16="http://schemas.microsoft.com/office/drawing/2014/main" id="{58073AA3-3BD6-40AC-B2EE-87B1D19CEB26}"/>
                </a:ext>
              </a:extLst>
            </p:cNvPr>
            <p:cNvSpPr>
              <a:spLocks/>
            </p:cNvSpPr>
            <p:nvPr/>
          </p:nvSpPr>
          <p:spPr bwMode="auto">
            <a:xfrm>
              <a:off x="5035537" y="3260056"/>
              <a:ext cx="1047786" cy="448626"/>
            </a:xfrm>
            <a:custGeom>
              <a:avLst/>
              <a:gdLst>
                <a:gd name="T0" fmla="*/ 401 w 703"/>
                <a:gd name="T1" fmla="*/ 0 h 301"/>
                <a:gd name="T2" fmla="*/ 0 w 703"/>
                <a:gd name="T3" fmla="*/ 0 h 301"/>
                <a:gd name="T4" fmla="*/ 0 w 703"/>
                <a:gd name="T5" fmla="*/ 148 h 301"/>
                <a:gd name="T6" fmla="*/ 0 w 703"/>
                <a:gd name="T7" fmla="*/ 301 h 301"/>
                <a:gd name="T8" fmla="*/ 0 w 703"/>
                <a:gd name="T9" fmla="*/ 301 h 301"/>
                <a:gd name="T10" fmla="*/ 703 w 703"/>
                <a:gd name="T11" fmla="*/ 301 h 301"/>
                <a:gd name="T12" fmla="*/ 401 w 703"/>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703" h="301">
                  <a:moveTo>
                    <a:pt x="401" y="0"/>
                  </a:moveTo>
                  <a:lnTo>
                    <a:pt x="0" y="0"/>
                  </a:lnTo>
                  <a:lnTo>
                    <a:pt x="0" y="148"/>
                  </a:lnTo>
                  <a:lnTo>
                    <a:pt x="0" y="301"/>
                  </a:lnTo>
                  <a:lnTo>
                    <a:pt x="0" y="301"/>
                  </a:lnTo>
                  <a:lnTo>
                    <a:pt x="703" y="301"/>
                  </a:lnTo>
                  <a:lnTo>
                    <a:pt x="401" y="0"/>
                  </a:lnTo>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7" name="Freeform 19">
              <a:extLst>
                <a:ext uri="{FF2B5EF4-FFF2-40B4-BE49-F238E27FC236}">
                  <a16:creationId xmlns:a16="http://schemas.microsoft.com/office/drawing/2014/main" id="{A39039FB-1777-48F9-911D-2A3D07BB2957}"/>
                </a:ext>
              </a:extLst>
            </p:cNvPr>
            <p:cNvSpPr>
              <a:spLocks/>
            </p:cNvSpPr>
            <p:nvPr/>
          </p:nvSpPr>
          <p:spPr bwMode="auto">
            <a:xfrm>
              <a:off x="5633208" y="3260056"/>
              <a:ext cx="450116" cy="3597944"/>
            </a:xfrm>
            <a:custGeom>
              <a:avLst/>
              <a:gdLst>
                <a:gd name="T0" fmla="*/ 0 w 302"/>
                <a:gd name="T1" fmla="*/ 0 h 2414"/>
                <a:gd name="T2" fmla="*/ 0 w 302"/>
                <a:gd name="T3" fmla="*/ 2414 h 2414"/>
                <a:gd name="T4" fmla="*/ 302 w 302"/>
                <a:gd name="T5" fmla="*/ 2414 h 2414"/>
                <a:gd name="T6" fmla="*/ 302 w 302"/>
                <a:gd name="T7" fmla="*/ 301 h 2414"/>
                <a:gd name="T8" fmla="*/ 0 w 302"/>
                <a:gd name="T9" fmla="*/ 0 h 2414"/>
              </a:gdLst>
              <a:ahLst/>
              <a:cxnLst>
                <a:cxn ang="0">
                  <a:pos x="T0" y="T1"/>
                </a:cxn>
                <a:cxn ang="0">
                  <a:pos x="T2" y="T3"/>
                </a:cxn>
                <a:cxn ang="0">
                  <a:pos x="T4" y="T5"/>
                </a:cxn>
                <a:cxn ang="0">
                  <a:pos x="T6" y="T7"/>
                </a:cxn>
                <a:cxn ang="0">
                  <a:pos x="T8" y="T9"/>
                </a:cxn>
              </a:cxnLst>
              <a:rect l="0" t="0" r="r" b="b"/>
              <a:pathLst>
                <a:path w="302" h="2414">
                  <a:moveTo>
                    <a:pt x="0" y="0"/>
                  </a:moveTo>
                  <a:lnTo>
                    <a:pt x="0" y="2414"/>
                  </a:lnTo>
                  <a:lnTo>
                    <a:pt x="302" y="2414"/>
                  </a:lnTo>
                  <a:lnTo>
                    <a:pt x="302" y="301"/>
                  </a:lnTo>
                  <a:lnTo>
                    <a:pt x="0" y="0"/>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8" name="Freeform 23">
              <a:extLst>
                <a:ext uri="{FF2B5EF4-FFF2-40B4-BE49-F238E27FC236}">
                  <a16:creationId xmlns:a16="http://schemas.microsoft.com/office/drawing/2014/main" id="{6369A7B7-41A8-41BE-A750-B1352B7A5752}"/>
                </a:ext>
              </a:extLst>
            </p:cNvPr>
            <p:cNvSpPr>
              <a:spLocks/>
            </p:cNvSpPr>
            <p:nvPr/>
          </p:nvSpPr>
          <p:spPr bwMode="auto">
            <a:xfrm>
              <a:off x="4986353" y="3260056"/>
              <a:ext cx="1096970" cy="448626"/>
            </a:xfrm>
            <a:custGeom>
              <a:avLst/>
              <a:gdLst>
                <a:gd name="T0" fmla="*/ 0 w 736"/>
                <a:gd name="T1" fmla="*/ 301 h 301"/>
                <a:gd name="T2" fmla="*/ 736 w 736"/>
                <a:gd name="T3" fmla="*/ 301 h 301"/>
                <a:gd name="T4" fmla="*/ 434 w 736"/>
                <a:gd name="T5" fmla="*/ 0 h 301"/>
                <a:gd name="T6" fmla="*/ 0 w 736"/>
                <a:gd name="T7" fmla="*/ 0 h 301"/>
                <a:gd name="T8" fmla="*/ 0 w 736"/>
                <a:gd name="T9" fmla="*/ 301 h 301"/>
              </a:gdLst>
              <a:ahLst/>
              <a:cxnLst>
                <a:cxn ang="0">
                  <a:pos x="T0" y="T1"/>
                </a:cxn>
                <a:cxn ang="0">
                  <a:pos x="T2" y="T3"/>
                </a:cxn>
                <a:cxn ang="0">
                  <a:pos x="T4" y="T5"/>
                </a:cxn>
                <a:cxn ang="0">
                  <a:pos x="T6" y="T7"/>
                </a:cxn>
                <a:cxn ang="0">
                  <a:pos x="T8" y="T9"/>
                </a:cxn>
              </a:cxnLst>
              <a:rect l="0" t="0" r="r" b="b"/>
              <a:pathLst>
                <a:path w="736" h="301">
                  <a:moveTo>
                    <a:pt x="0" y="301"/>
                  </a:moveTo>
                  <a:lnTo>
                    <a:pt x="736" y="301"/>
                  </a:lnTo>
                  <a:lnTo>
                    <a:pt x="434" y="0"/>
                  </a:lnTo>
                  <a:lnTo>
                    <a:pt x="0" y="0"/>
                  </a:lnTo>
                  <a:lnTo>
                    <a:pt x="0" y="301"/>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89" name="Freeform 25">
              <a:extLst>
                <a:ext uri="{FF2B5EF4-FFF2-40B4-BE49-F238E27FC236}">
                  <a16:creationId xmlns:a16="http://schemas.microsoft.com/office/drawing/2014/main" id="{6E227F10-ACF7-4B03-957E-63E64C6A69EA}"/>
                </a:ext>
              </a:extLst>
            </p:cNvPr>
            <p:cNvSpPr>
              <a:spLocks/>
            </p:cNvSpPr>
            <p:nvPr/>
          </p:nvSpPr>
          <p:spPr bwMode="auto">
            <a:xfrm>
              <a:off x="4554123" y="3037979"/>
              <a:ext cx="481416" cy="886818"/>
            </a:xfrm>
            <a:custGeom>
              <a:avLst/>
              <a:gdLst>
                <a:gd name="T0" fmla="*/ 0 w 323"/>
                <a:gd name="T1" fmla="*/ 297 h 595"/>
                <a:gd name="T2" fmla="*/ 323 w 323"/>
                <a:gd name="T3" fmla="*/ 0 h 595"/>
                <a:gd name="T4" fmla="*/ 323 w 323"/>
                <a:gd name="T5" fmla="*/ 297 h 595"/>
                <a:gd name="T6" fmla="*/ 323 w 323"/>
                <a:gd name="T7" fmla="*/ 595 h 595"/>
                <a:gd name="T8" fmla="*/ 0 w 323"/>
                <a:gd name="T9" fmla="*/ 297 h 595"/>
              </a:gdLst>
              <a:ahLst/>
              <a:cxnLst>
                <a:cxn ang="0">
                  <a:pos x="T0" y="T1"/>
                </a:cxn>
                <a:cxn ang="0">
                  <a:pos x="T2" y="T3"/>
                </a:cxn>
                <a:cxn ang="0">
                  <a:pos x="T4" y="T5"/>
                </a:cxn>
                <a:cxn ang="0">
                  <a:pos x="T6" y="T7"/>
                </a:cxn>
                <a:cxn ang="0">
                  <a:pos x="T8" y="T9"/>
                </a:cxn>
              </a:cxnLst>
              <a:rect l="0" t="0" r="r" b="b"/>
              <a:pathLst>
                <a:path w="323" h="595">
                  <a:moveTo>
                    <a:pt x="0" y="297"/>
                  </a:moveTo>
                  <a:lnTo>
                    <a:pt x="323" y="0"/>
                  </a:lnTo>
                  <a:lnTo>
                    <a:pt x="323" y="297"/>
                  </a:lnTo>
                  <a:lnTo>
                    <a:pt x="323" y="595"/>
                  </a:lnTo>
                  <a:lnTo>
                    <a:pt x="0" y="297"/>
                  </a:lnTo>
                  <a:close/>
                </a:path>
              </a:pathLst>
            </a:custGeom>
            <a:solidFill>
              <a:srgbClr val="7A7A7A"/>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0" name="Freeform 27">
              <a:extLst>
                <a:ext uri="{FF2B5EF4-FFF2-40B4-BE49-F238E27FC236}">
                  <a16:creationId xmlns:a16="http://schemas.microsoft.com/office/drawing/2014/main" id="{EFAA9101-DA9B-4EC8-AC07-66978DF6C4DA}"/>
                </a:ext>
              </a:extLst>
            </p:cNvPr>
            <p:cNvSpPr>
              <a:spLocks noEditPoints="1"/>
            </p:cNvSpPr>
            <p:nvPr/>
          </p:nvSpPr>
          <p:spPr bwMode="auto">
            <a:xfrm>
              <a:off x="5035537" y="3037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close/>
                  <a:moveTo>
                    <a:pt x="0" y="0"/>
                  </a:moveTo>
                  <a:lnTo>
                    <a:pt x="0" y="0"/>
                  </a:lnTo>
                  <a:lnTo>
                    <a:pt x="0" y="149"/>
                  </a:lnTo>
                  <a:lnTo>
                    <a:pt x="401" y="149"/>
                  </a:lnTo>
                  <a:lnTo>
                    <a:pt x="401" y="149"/>
                  </a:lnTo>
                  <a:lnTo>
                    <a:pt x="0" y="149"/>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1" name="Freeform 28">
              <a:extLst>
                <a:ext uri="{FF2B5EF4-FFF2-40B4-BE49-F238E27FC236}">
                  <a16:creationId xmlns:a16="http://schemas.microsoft.com/office/drawing/2014/main" id="{341AA166-EB76-48BD-9331-3A4BD3DBB429}"/>
                </a:ext>
              </a:extLst>
            </p:cNvPr>
            <p:cNvSpPr>
              <a:spLocks noEditPoints="1"/>
            </p:cNvSpPr>
            <p:nvPr/>
          </p:nvSpPr>
          <p:spPr bwMode="auto">
            <a:xfrm>
              <a:off x="5035537" y="3037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moveTo>
                    <a:pt x="0" y="0"/>
                  </a:moveTo>
                  <a:lnTo>
                    <a:pt x="0" y="0"/>
                  </a:lnTo>
                  <a:lnTo>
                    <a:pt x="0" y="149"/>
                  </a:lnTo>
                  <a:lnTo>
                    <a:pt x="401" y="149"/>
                  </a:lnTo>
                  <a:lnTo>
                    <a:pt x="401" y="149"/>
                  </a:lnTo>
                  <a:lnTo>
                    <a:pt x="0" y="149"/>
                  </a:lnTo>
                  <a:lnTo>
                    <a:pt x="0"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2" name="Freeform 16">
              <a:extLst>
                <a:ext uri="{FF2B5EF4-FFF2-40B4-BE49-F238E27FC236}">
                  <a16:creationId xmlns:a16="http://schemas.microsoft.com/office/drawing/2014/main" id="{B2BD4A27-2627-497B-B885-AC80331E9763}"/>
                </a:ext>
              </a:extLst>
            </p:cNvPr>
            <p:cNvSpPr>
              <a:spLocks/>
            </p:cNvSpPr>
            <p:nvPr/>
          </p:nvSpPr>
          <p:spPr bwMode="auto">
            <a:xfrm>
              <a:off x="6183183" y="2300207"/>
              <a:ext cx="1096970" cy="448626"/>
            </a:xfrm>
            <a:custGeom>
              <a:avLst/>
              <a:gdLst>
                <a:gd name="T0" fmla="*/ 736 w 736"/>
                <a:gd name="T1" fmla="*/ 0 h 301"/>
                <a:gd name="T2" fmla="*/ 302 w 736"/>
                <a:gd name="T3" fmla="*/ 0 h 301"/>
                <a:gd name="T4" fmla="*/ 0 w 736"/>
                <a:gd name="T5" fmla="*/ 301 h 301"/>
                <a:gd name="T6" fmla="*/ 736 w 736"/>
                <a:gd name="T7" fmla="*/ 301 h 301"/>
                <a:gd name="T8" fmla="*/ 736 w 736"/>
                <a:gd name="T9" fmla="*/ 153 h 301"/>
                <a:gd name="T10" fmla="*/ 736 w 736"/>
                <a:gd name="T11" fmla="*/ 0 h 301"/>
              </a:gdLst>
              <a:ahLst/>
              <a:cxnLst>
                <a:cxn ang="0">
                  <a:pos x="T0" y="T1"/>
                </a:cxn>
                <a:cxn ang="0">
                  <a:pos x="T2" y="T3"/>
                </a:cxn>
                <a:cxn ang="0">
                  <a:pos x="T4" y="T5"/>
                </a:cxn>
                <a:cxn ang="0">
                  <a:pos x="T6" y="T7"/>
                </a:cxn>
                <a:cxn ang="0">
                  <a:pos x="T8" y="T9"/>
                </a:cxn>
                <a:cxn ang="0">
                  <a:pos x="T10" y="T11"/>
                </a:cxn>
              </a:cxnLst>
              <a:rect l="0" t="0" r="r" b="b"/>
              <a:pathLst>
                <a:path w="736" h="301">
                  <a:moveTo>
                    <a:pt x="736" y="0"/>
                  </a:moveTo>
                  <a:lnTo>
                    <a:pt x="302" y="0"/>
                  </a:lnTo>
                  <a:lnTo>
                    <a:pt x="0" y="301"/>
                  </a:lnTo>
                  <a:lnTo>
                    <a:pt x="736" y="301"/>
                  </a:lnTo>
                  <a:lnTo>
                    <a:pt x="736" y="153"/>
                  </a:lnTo>
                  <a:lnTo>
                    <a:pt x="736" y="0"/>
                  </a:lnTo>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3" name="Freeform 5">
              <a:extLst>
                <a:ext uri="{FF2B5EF4-FFF2-40B4-BE49-F238E27FC236}">
                  <a16:creationId xmlns:a16="http://schemas.microsoft.com/office/drawing/2014/main" id="{2901D7B0-5576-4691-ABA9-B32659914A71}"/>
                </a:ext>
              </a:extLst>
            </p:cNvPr>
            <p:cNvSpPr>
              <a:spLocks/>
            </p:cNvSpPr>
            <p:nvPr/>
          </p:nvSpPr>
          <p:spPr bwMode="auto">
            <a:xfrm>
              <a:off x="6183183" y="2300207"/>
              <a:ext cx="450116" cy="4557793"/>
            </a:xfrm>
            <a:custGeom>
              <a:avLst/>
              <a:gdLst>
                <a:gd name="T0" fmla="*/ 302 w 302"/>
                <a:gd name="T1" fmla="*/ 0 h 3058"/>
                <a:gd name="T2" fmla="*/ 302 w 302"/>
                <a:gd name="T3" fmla="*/ 3058 h 3058"/>
                <a:gd name="T4" fmla="*/ 0 w 302"/>
                <a:gd name="T5" fmla="*/ 3058 h 3058"/>
                <a:gd name="T6" fmla="*/ 0 w 302"/>
                <a:gd name="T7" fmla="*/ 301 h 3058"/>
                <a:gd name="T8" fmla="*/ 302 w 302"/>
                <a:gd name="T9" fmla="*/ 0 h 3058"/>
              </a:gdLst>
              <a:ahLst/>
              <a:cxnLst>
                <a:cxn ang="0">
                  <a:pos x="T0" y="T1"/>
                </a:cxn>
                <a:cxn ang="0">
                  <a:pos x="T2" y="T3"/>
                </a:cxn>
                <a:cxn ang="0">
                  <a:pos x="T4" y="T5"/>
                </a:cxn>
                <a:cxn ang="0">
                  <a:pos x="T6" y="T7"/>
                </a:cxn>
                <a:cxn ang="0">
                  <a:pos x="T8" y="T9"/>
                </a:cxn>
              </a:cxnLst>
              <a:rect l="0" t="0" r="r" b="b"/>
              <a:pathLst>
                <a:path w="302" h="3058">
                  <a:moveTo>
                    <a:pt x="302" y="0"/>
                  </a:moveTo>
                  <a:lnTo>
                    <a:pt x="302" y="3058"/>
                  </a:lnTo>
                  <a:lnTo>
                    <a:pt x="0" y="3058"/>
                  </a:lnTo>
                  <a:lnTo>
                    <a:pt x="0" y="301"/>
                  </a:lnTo>
                  <a:lnTo>
                    <a:pt x="302" y="0"/>
                  </a:ln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4" name="Freeform 9">
              <a:extLst>
                <a:ext uri="{FF2B5EF4-FFF2-40B4-BE49-F238E27FC236}">
                  <a16:creationId xmlns:a16="http://schemas.microsoft.com/office/drawing/2014/main" id="{E950CF6A-E9C1-4CE7-BE44-19D453464046}"/>
                </a:ext>
              </a:extLst>
            </p:cNvPr>
            <p:cNvSpPr>
              <a:spLocks/>
            </p:cNvSpPr>
            <p:nvPr/>
          </p:nvSpPr>
          <p:spPr bwMode="auto">
            <a:xfrm>
              <a:off x="6183183" y="2300207"/>
              <a:ext cx="1146156" cy="448626"/>
            </a:xfrm>
            <a:custGeom>
              <a:avLst/>
              <a:gdLst>
                <a:gd name="T0" fmla="*/ 769 w 769"/>
                <a:gd name="T1" fmla="*/ 301 h 301"/>
                <a:gd name="T2" fmla="*/ 0 w 769"/>
                <a:gd name="T3" fmla="*/ 301 h 301"/>
                <a:gd name="T4" fmla="*/ 302 w 769"/>
                <a:gd name="T5" fmla="*/ 0 h 301"/>
                <a:gd name="T6" fmla="*/ 769 w 769"/>
                <a:gd name="T7" fmla="*/ 0 h 301"/>
                <a:gd name="T8" fmla="*/ 769 w 769"/>
                <a:gd name="T9" fmla="*/ 301 h 301"/>
              </a:gdLst>
              <a:ahLst/>
              <a:cxnLst>
                <a:cxn ang="0">
                  <a:pos x="T0" y="T1"/>
                </a:cxn>
                <a:cxn ang="0">
                  <a:pos x="T2" y="T3"/>
                </a:cxn>
                <a:cxn ang="0">
                  <a:pos x="T4" y="T5"/>
                </a:cxn>
                <a:cxn ang="0">
                  <a:pos x="T6" y="T7"/>
                </a:cxn>
                <a:cxn ang="0">
                  <a:pos x="T8" y="T9"/>
                </a:cxn>
              </a:cxnLst>
              <a:rect l="0" t="0" r="r" b="b"/>
              <a:pathLst>
                <a:path w="769" h="301">
                  <a:moveTo>
                    <a:pt x="769" y="301"/>
                  </a:moveTo>
                  <a:lnTo>
                    <a:pt x="0" y="301"/>
                  </a:lnTo>
                  <a:lnTo>
                    <a:pt x="302" y="0"/>
                  </a:lnTo>
                  <a:lnTo>
                    <a:pt x="769" y="0"/>
                  </a:lnTo>
                  <a:lnTo>
                    <a:pt x="769" y="301"/>
                  </a:lnTo>
                  <a:close/>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5" name="Freeform 11">
              <a:extLst>
                <a:ext uri="{FF2B5EF4-FFF2-40B4-BE49-F238E27FC236}">
                  <a16:creationId xmlns:a16="http://schemas.microsoft.com/office/drawing/2014/main" id="{71258BB5-D23C-488E-BD24-F9B306BF9435}"/>
                </a:ext>
              </a:extLst>
            </p:cNvPr>
            <p:cNvSpPr>
              <a:spLocks/>
            </p:cNvSpPr>
            <p:nvPr/>
          </p:nvSpPr>
          <p:spPr bwMode="auto">
            <a:xfrm>
              <a:off x="7280154" y="2085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6" name="Freeform 12">
              <a:extLst>
                <a:ext uri="{FF2B5EF4-FFF2-40B4-BE49-F238E27FC236}">
                  <a16:creationId xmlns:a16="http://schemas.microsoft.com/office/drawing/2014/main" id="{28AABEDA-2D2D-4944-9AE3-F227285C0294}"/>
                </a:ext>
              </a:extLst>
            </p:cNvPr>
            <p:cNvSpPr>
              <a:spLocks/>
            </p:cNvSpPr>
            <p:nvPr/>
          </p:nvSpPr>
          <p:spPr bwMode="auto">
            <a:xfrm>
              <a:off x="7280154" y="2085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path>
              </a:pathLst>
            </a:custGeom>
            <a:solidFill>
              <a:srgbClr val="A5A5A5"/>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7" name="Freeform 13">
              <a:extLst>
                <a:ext uri="{FF2B5EF4-FFF2-40B4-BE49-F238E27FC236}">
                  <a16:creationId xmlns:a16="http://schemas.microsoft.com/office/drawing/2014/main" id="{39EBA8B5-1F91-4299-A98B-635401A1B99F}"/>
                </a:ext>
              </a:extLst>
            </p:cNvPr>
            <p:cNvSpPr>
              <a:spLocks/>
            </p:cNvSpPr>
            <p:nvPr/>
          </p:nvSpPr>
          <p:spPr bwMode="auto">
            <a:xfrm>
              <a:off x="7280154" y="2085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8" name="Freeform 14">
              <a:extLst>
                <a:ext uri="{FF2B5EF4-FFF2-40B4-BE49-F238E27FC236}">
                  <a16:creationId xmlns:a16="http://schemas.microsoft.com/office/drawing/2014/main" id="{960695AB-22FF-432A-B5B1-29736D52B65D}"/>
                </a:ext>
              </a:extLst>
            </p:cNvPr>
            <p:cNvSpPr>
              <a:spLocks/>
            </p:cNvSpPr>
            <p:nvPr/>
          </p:nvSpPr>
          <p:spPr bwMode="auto">
            <a:xfrm>
              <a:off x="7280154" y="2085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99" name="Freeform 42">
              <a:extLst>
                <a:ext uri="{FF2B5EF4-FFF2-40B4-BE49-F238E27FC236}">
                  <a16:creationId xmlns:a16="http://schemas.microsoft.com/office/drawing/2014/main" id="{1B47A80F-C6DE-48BE-8CEF-C4A154DEFE4F}"/>
                </a:ext>
              </a:extLst>
            </p:cNvPr>
            <p:cNvSpPr>
              <a:spLocks/>
            </p:cNvSpPr>
            <p:nvPr/>
          </p:nvSpPr>
          <p:spPr bwMode="auto">
            <a:xfrm>
              <a:off x="6731668" y="3751904"/>
              <a:ext cx="961340" cy="448626"/>
            </a:xfrm>
            <a:custGeom>
              <a:avLst/>
              <a:gdLst>
                <a:gd name="T0" fmla="*/ 645 w 645"/>
                <a:gd name="T1" fmla="*/ 0 h 301"/>
                <a:gd name="T2" fmla="*/ 302 w 645"/>
                <a:gd name="T3" fmla="*/ 0 h 301"/>
                <a:gd name="T4" fmla="*/ 0 w 645"/>
                <a:gd name="T5" fmla="*/ 301 h 301"/>
                <a:gd name="T6" fmla="*/ 645 w 645"/>
                <a:gd name="T7" fmla="*/ 301 h 301"/>
                <a:gd name="T8" fmla="*/ 645 w 645"/>
                <a:gd name="T9" fmla="*/ 153 h 301"/>
                <a:gd name="T10" fmla="*/ 645 w 645"/>
                <a:gd name="T11" fmla="*/ 0 h 301"/>
              </a:gdLst>
              <a:ahLst/>
              <a:cxnLst>
                <a:cxn ang="0">
                  <a:pos x="T0" y="T1"/>
                </a:cxn>
                <a:cxn ang="0">
                  <a:pos x="T2" y="T3"/>
                </a:cxn>
                <a:cxn ang="0">
                  <a:pos x="T4" y="T5"/>
                </a:cxn>
                <a:cxn ang="0">
                  <a:pos x="T6" y="T7"/>
                </a:cxn>
                <a:cxn ang="0">
                  <a:pos x="T8" y="T9"/>
                </a:cxn>
                <a:cxn ang="0">
                  <a:pos x="T10" y="T11"/>
                </a:cxn>
              </a:cxnLst>
              <a:rect l="0" t="0" r="r" b="b"/>
              <a:pathLst>
                <a:path w="645" h="301">
                  <a:moveTo>
                    <a:pt x="645" y="0"/>
                  </a:moveTo>
                  <a:lnTo>
                    <a:pt x="302" y="0"/>
                  </a:lnTo>
                  <a:lnTo>
                    <a:pt x="0" y="301"/>
                  </a:lnTo>
                  <a:lnTo>
                    <a:pt x="645" y="301"/>
                  </a:lnTo>
                  <a:lnTo>
                    <a:pt x="645" y="153"/>
                  </a:lnTo>
                  <a:lnTo>
                    <a:pt x="645" y="0"/>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0" name="Freeform 33">
              <a:extLst>
                <a:ext uri="{FF2B5EF4-FFF2-40B4-BE49-F238E27FC236}">
                  <a16:creationId xmlns:a16="http://schemas.microsoft.com/office/drawing/2014/main" id="{A7ADD6D3-5457-4CB4-8F0D-7F8C36AC0520}"/>
                </a:ext>
              </a:extLst>
            </p:cNvPr>
            <p:cNvSpPr>
              <a:spLocks/>
            </p:cNvSpPr>
            <p:nvPr/>
          </p:nvSpPr>
          <p:spPr bwMode="auto">
            <a:xfrm>
              <a:off x="6731668" y="3751904"/>
              <a:ext cx="450116" cy="3106096"/>
            </a:xfrm>
            <a:custGeom>
              <a:avLst/>
              <a:gdLst>
                <a:gd name="T0" fmla="*/ 302 w 302"/>
                <a:gd name="T1" fmla="*/ 0 h 2084"/>
                <a:gd name="T2" fmla="*/ 302 w 302"/>
                <a:gd name="T3" fmla="*/ 2084 h 2084"/>
                <a:gd name="T4" fmla="*/ 0 w 302"/>
                <a:gd name="T5" fmla="*/ 2084 h 2084"/>
                <a:gd name="T6" fmla="*/ 0 w 302"/>
                <a:gd name="T7" fmla="*/ 301 h 2084"/>
                <a:gd name="T8" fmla="*/ 302 w 302"/>
                <a:gd name="T9" fmla="*/ 0 h 2084"/>
              </a:gdLst>
              <a:ahLst/>
              <a:cxnLst>
                <a:cxn ang="0">
                  <a:pos x="T0" y="T1"/>
                </a:cxn>
                <a:cxn ang="0">
                  <a:pos x="T2" y="T3"/>
                </a:cxn>
                <a:cxn ang="0">
                  <a:pos x="T4" y="T5"/>
                </a:cxn>
                <a:cxn ang="0">
                  <a:pos x="T6" y="T7"/>
                </a:cxn>
                <a:cxn ang="0">
                  <a:pos x="T8" y="T9"/>
                </a:cxn>
              </a:cxnLst>
              <a:rect l="0" t="0" r="r" b="b"/>
              <a:pathLst>
                <a:path w="302" h="2084">
                  <a:moveTo>
                    <a:pt x="302" y="0"/>
                  </a:moveTo>
                  <a:lnTo>
                    <a:pt x="302" y="2084"/>
                  </a:lnTo>
                  <a:lnTo>
                    <a:pt x="0" y="2084"/>
                  </a:lnTo>
                  <a:lnTo>
                    <a:pt x="0" y="301"/>
                  </a:lnTo>
                  <a:lnTo>
                    <a:pt x="302" y="0"/>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1" name="Freeform 37">
              <a:extLst>
                <a:ext uri="{FF2B5EF4-FFF2-40B4-BE49-F238E27FC236}">
                  <a16:creationId xmlns:a16="http://schemas.microsoft.com/office/drawing/2014/main" id="{C7B7C244-474B-4D62-9200-9E767F34C5B2}"/>
                </a:ext>
              </a:extLst>
            </p:cNvPr>
            <p:cNvSpPr>
              <a:spLocks/>
            </p:cNvSpPr>
            <p:nvPr/>
          </p:nvSpPr>
          <p:spPr bwMode="auto">
            <a:xfrm>
              <a:off x="6731668" y="3751904"/>
              <a:ext cx="1010524" cy="448626"/>
            </a:xfrm>
            <a:custGeom>
              <a:avLst/>
              <a:gdLst>
                <a:gd name="T0" fmla="*/ 678 w 678"/>
                <a:gd name="T1" fmla="*/ 301 h 301"/>
                <a:gd name="T2" fmla="*/ 0 w 678"/>
                <a:gd name="T3" fmla="*/ 301 h 301"/>
                <a:gd name="T4" fmla="*/ 302 w 678"/>
                <a:gd name="T5" fmla="*/ 0 h 301"/>
                <a:gd name="T6" fmla="*/ 678 w 678"/>
                <a:gd name="T7" fmla="*/ 0 h 301"/>
                <a:gd name="T8" fmla="*/ 678 w 678"/>
                <a:gd name="T9" fmla="*/ 301 h 301"/>
              </a:gdLst>
              <a:ahLst/>
              <a:cxnLst>
                <a:cxn ang="0">
                  <a:pos x="T0" y="T1"/>
                </a:cxn>
                <a:cxn ang="0">
                  <a:pos x="T2" y="T3"/>
                </a:cxn>
                <a:cxn ang="0">
                  <a:pos x="T4" y="T5"/>
                </a:cxn>
                <a:cxn ang="0">
                  <a:pos x="T6" y="T7"/>
                </a:cxn>
                <a:cxn ang="0">
                  <a:pos x="T8" y="T9"/>
                </a:cxn>
              </a:cxnLst>
              <a:rect l="0" t="0" r="r" b="b"/>
              <a:pathLst>
                <a:path w="678" h="301">
                  <a:moveTo>
                    <a:pt x="678" y="301"/>
                  </a:moveTo>
                  <a:lnTo>
                    <a:pt x="0" y="301"/>
                  </a:lnTo>
                  <a:lnTo>
                    <a:pt x="302" y="0"/>
                  </a:lnTo>
                  <a:lnTo>
                    <a:pt x="678" y="0"/>
                  </a:lnTo>
                  <a:lnTo>
                    <a:pt x="678" y="301"/>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2" name="Freeform 39">
              <a:extLst>
                <a:ext uri="{FF2B5EF4-FFF2-40B4-BE49-F238E27FC236}">
                  <a16:creationId xmlns:a16="http://schemas.microsoft.com/office/drawing/2014/main" id="{66D2043A-D77F-4BE0-AC53-6E6446594405}"/>
                </a:ext>
              </a:extLst>
            </p:cNvPr>
            <p:cNvSpPr>
              <a:spLocks/>
            </p:cNvSpPr>
            <p:nvPr/>
          </p:nvSpPr>
          <p:spPr bwMode="auto">
            <a:xfrm>
              <a:off x="7693008" y="3537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sp>
          <p:nvSpPr>
            <p:cNvPr id="103" name="Freeform 40">
              <a:extLst>
                <a:ext uri="{FF2B5EF4-FFF2-40B4-BE49-F238E27FC236}">
                  <a16:creationId xmlns:a16="http://schemas.microsoft.com/office/drawing/2014/main" id="{E295DEE0-B631-4A4B-8BF6-F406A01E05FA}"/>
                </a:ext>
              </a:extLst>
            </p:cNvPr>
            <p:cNvSpPr>
              <a:spLocks/>
            </p:cNvSpPr>
            <p:nvPr/>
          </p:nvSpPr>
          <p:spPr bwMode="auto">
            <a:xfrm>
              <a:off x="7693008" y="3537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4546A"/>
                </a:solidFill>
                <a:effectLst/>
                <a:uLnTx/>
                <a:uFillTx/>
              </a:endParaRPr>
            </a:p>
          </p:txBody>
        </p:sp>
      </p:grpSp>
      <p:sp>
        <p:nvSpPr>
          <p:cNvPr id="105" name="Shape 826">
            <a:extLst>
              <a:ext uri="{FF2B5EF4-FFF2-40B4-BE49-F238E27FC236}">
                <a16:creationId xmlns:a16="http://schemas.microsoft.com/office/drawing/2014/main" id="{4DFCA312-8F8C-4011-8105-BC4356476AEE}"/>
              </a:ext>
            </a:extLst>
          </p:cNvPr>
          <p:cNvSpPr/>
          <p:nvPr/>
        </p:nvSpPr>
        <p:spPr>
          <a:xfrm flipH="1">
            <a:off x="4272393" y="1801525"/>
            <a:ext cx="819089" cy="819089"/>
          </a:xfrm>
          <a:prstGeom prst="diamond">
            <a:avLst/>
          </a:prstGeom>
          <a:solidFill>
            <a:srgbClr val="595959"/>
          </a:solidFill>
          <a:ln w="12700">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3000" b="1" kern="0" dirty="0">
                <a:solidFill>
                  <a:schemeClr val="bg1"/>
                </a:solidFill>
              </a:rPr>
              <a:t>1</a:t>
            </a:r>
            <a:endParaRPr kumimoji="0" sz="3000" b="1" i="0" u="none" strike="noStrike" kern="0" cap="none" spc="0" normalizeH="0" baseline="0" noProof="0" dirty="0">
              <a:ln>
                <a:noFill/>
              </a:ln>
              <a:solidFill>
                <a:schemeClr val="bg1"/>
              </a:solidFill>
              <a:effectLst/>
              <a:uLnTx/>
              <a:uFillTx/>
            </a:endParaRPr>
          </a:p>
        </p:txBody>
      </p:sp>
      <p:sp>
        <p:nvSpPr>
          <p:cNvPr id="106" name="Shape 196">
            <a:extLst>
              <a:ext uri="{FF2B5EF4-FFF2-40B4-BE49-F238E27FC236}">
                <a16:creationId xmlns:a16="http://schemas.microsoft.com/office/drawing/2014/main" id="{5DE5F808-7D8A-4DBA-9E34-1641C7AF02A5}"/>
              </a:ext>
            </a:extLst>
          </p:cNvPr>
          <p:cNvSpPr/>
          <p:nvPr/>
        </p:nvSpPr>
        <p:spPr>
          <a:xfrm>
            <a:off x="5214069" y="1865883"/>
            <a:ext cx="2445103" cy="663833"/>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Fintech Regulations</a:t>
            </a:r>
          </a:p>
        </p:txBody>
      </p:sp>
      <p:sp>
        <p:nvSpPr>
          <p:cNvPr id="108" name="Shape 196">
            <a:extLst>
              <a:ext uri="{FF2B5EF4-FFF2-40B4-BE49-F238E27FC236}">
                <a16:creationId xmlns:a16="http://schemas.microsoft.com/office/drawing/2014/main" id="{AFE2B90C-A199-4260-BC86-BF45846F729B}"/>
              </a:ext>
            </a:extLst>
          </p:cNvPr>
          <p:cNvSpPr/>
          <p:nvPr/>
        </p:nvSpPr>
        <p:spPr>
          <a:xfrm>
            <a:off x="8860572" y="1981786"/>
            <a:ext cx="2538380" cy="631124"/>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Ethical use of Personal Data</a:t>
            </a:r>
          </a:p>
        </p:txBody>
      </p:sp>
      <p:sp>
        <p:nvSpPr>
          <p:cNvPr id="109" name="Shape 196">
            <a:extLst>
              <a:ext uri="{FF2B5EF4-FFF2-40B4-BE49-F238E27FC236}">
                <a16:creationId xmlns:a16="http://schemas.microsoft.com/office/drawing/2014/main" id="{B33461A5-F5AA-4F0C-BAC8-7128995A51DA}"/>
              </a:ext>
            </a:extLst>
          </p:cNvPr>
          <p:cNvSpPr/>
          <p:nvPr/>
        </p:nvSpPr>
        <p:spPr>
          <a:xfrm>
            <a:off x="5294537" y="3769219"/>
            <a:ext cx="2244183" cy="271286"/>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r>
              <a:rPr lang="en-IN" sz="2000" dirty="0">
                <a:ln w="0"/>
                <a:solidFill>
                  <a:schemeClr val="tx1"/>
                </a:solidFill>
                <a:effectLst>
                  <a:outerShdw blurRad="38100" dist="19050" dir="2700000" algn="tl" rotWithShape="0">
                    <a:schemeClr val="dk1">
                      <a:alpha val="40000"/>
                    </a:schemeClr>
                  </a:outerShdw>
                </a:effectLst>
              </a:rPr>
              <a:t>Open Banking</a:t>
            </a:r>
          </a:p>
        </p:txBody>
      </p:sp>
      <p:sp>
        <p:nvSpPr>
          <p:cNvPr id="110" name="Shape 826">
            <a:extLst>
              <a:ext uri="{FF2B5EF4-FFF2-40B4-BE49-F238E27FC236}">
                <a16:creationId xmlns:a16="http://schemas.microsoft.com/office/drawing/2014/main" id="{C5857BB2-3176-4BBF-B0BD-BBF4B29CAD4A}"/>
              </a:ext>
            </a:extLst>
          </p:cNvPr>
          <p:cNvSpPr/>
          <p:nvPr/>
        </p:nvSpPr>
        <p:spPr>
          <a:xfrm flipH="1">
            <a:off x="4243002" y="3468651"/>
            <a:ext cx="819089" cy="819089"/>
          </a:xfrm>
          <a:prstGeom prst="diamond">
            <a:avLst/>
          </a:prstGeom>
          <a:solidFill>
            <a:schemeClr val="tx1">
              <a:lumMod val="65000"/>
              <a:lumOff val="35000"/>
            </a:schemeClr>
          </a:solidFill>
          <a:ln w="12700">
            <a:solidFill>
              <a:schemeClr val="tx1">
                <a:lumMod val="50000"/>
                <a:lumOff val="50000"/>
              </a:schemeClr>
            </a:solid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3000" kern="0" dirty="0">
                <a:solidFill>
                  <a:schemeClr val="bg1"/>
                </a:solidFill>
              </a:rPr>
              <a:t>3</a:t>
            </a:r>
            <a:endParaRPr kumimoji="0" sz="3000" b="0" i="0" u="none" strike="noStrike" kern="0" cap="none" spc="0" normalizeH="0" baseline="0" noProof="0" dirty="0">
              <a:ln>
                <a:noFill/>
              </a:ln>
              <a:solidFill>
                <a:schemeClr val="bg1"/>
              </a:solidFill>
              <a:effectLst/>
              <a:uLnTx/>
              <a:uFillTx/>
            </a:endParaRPr>
          </a:p>
        </p:txBody>
      </p:sp>
      <p:sp>
        <p:nvSpPr>
          <p:cNvPr id="111" name="Shape 826">
            <a:extLst>
              <a:ext uri="{FF2B5EF4-FFF2-40B4-BE49-F238E27FC236}">
                <a16:creationId xmlns:a16="http://schemas.microsoft.com/office/drawing/2014/main" id="{3834F685-D88F-4779-9189-FB1688F8C3AA}"/>
              </a:ext>
            </a:extLst>
          </p:cNvPr>
          <p:cNvSpPr/>
          <p:nvPr/>
        </p:nvSpPr>
        <p:spPr>
          <a:xfrm flipH="1">
            <a:off x="7755682" y="1796844"/>
            <a:ext cx="819089" cy="819089"/>
          </a:xfrm>
          <a:prstGeom prst="diamond">
            <a:avLst/>
          </a:prstGeom>
          <a:solidFill>
            <a:srgbClr val="FFC000"/>
          </a:solidFill>
          <a:ln w="12700">
            <a:no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3000" kern="0" dirty="0">
                <a:ln>
                  <a:solidFill>
                    <a:sysClr val="windowText" lastClr="000000"/>
                  </a:solidFill>
                </a:ln>
              </a:rPr>
              <a:t>2</a:t>
            </a:r>
            <a:endParaRPr kumimoji="0" sz="3000" b="0" i="0" u="none" strike="noStrike" kern="0" cap="none" spc="0" normalizeH="0" baseline="0" noProof="0" dirty="0">
              <a:ln>
                <a:solidFill>
                  <a:sysClr val="windowText" lastClr="000000"/>
                </a:solidFill>
              </a:ln>
              <a:effectLst/>
              <a:uLnTx/>
              <a:uFillTx/>
            </a:endParaRPr>
          </a:p>
        </p:txBody>
      </p:sp>
      <p:sp>
        <p:nvSpPr>
          <p:cNvPr id="112" name="Shape 826">
            <a:extLst>
              <a:ext uri="{FF2B5EF4-FFF2-40B4-BE49-F238E27FC236}">
                <a16:creationId xmlns:a16="http://schemas.microsoft.com/office/drawing/2014/main" id="{560B00D4-1120-4867-BF82-8C9644346794}"/>
              </a:ext>
            </a:extLst>
          </p:cNvPr>
          <p:cNvSpPr/>
          <p:nvPr/>
        </p:nvSpPr>
        <p:spPr>
          <a:xfrm flipH="1">
            <a:off x="7739640" y="3507681"/>
            <a:ext cx="819089" cy="819089"/>
          </a:xfrm>
          <a:prstGeom prst="diamond">
            <a:avLst/>
          </a:prstGeom>
          <a:solidFill>
            <a:schemeClr val="tx1">
              <a:lumMod val="65000"/>
              <a:lumOff val="35000"/>
            </a:schemeClr>
          </a:solidFill>
          <a:ln w="12700">
            <a:noFill/>
            <a:miter lim="400000"/>
          </a:ln>
        </p:spPr>
        <p:txBody>
          <a:bodyPr lIns="14288" tIns="14288" rIns="14288" bIns="14288"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schemeClr val="bg1"/>
                </a:solidFill>
                <a:effectLst/>
                <a:uLnTx/>
                <a:uFillTx/>
              </a:rPr>
              <a:t>4</a:t>
            </a:r>
            <a:endParaRPr kumimoji="0" sz="3000" b="0" i="0" u="none" strike="noStrike" kern="0" cap="none" spc="0" normalizeH="0" baseline="0" noProof="0" dirty="0">
              <a:ln>
                <a:noFill/>
              </a:ln>
              <a:solidFill>
                <a:schemeClr val="bg1"/>
              </a:solidFill>
              <a:effectLst/>
              <a:uLnTx/>
              <a:uFillTx/>
            </a:endParaRPr>
          </a:p>
        </p:txBody>
      </p:sp>
      <p:sp>
        <p:nvSpPr>
          <p:cNvPr id="42" name="Shape 196">
            <a:extLst>
              <a:ext uri="{FF2B5EF4-FFF2-40B4-BE49-F238E27FC236}">
                <a16:creationId xmlns:a16="http://schemas.microsoft.com/office/drawing/2014/main" id="{DCCA7ED9-7A92-AA40-A3DB-BFBE991601B6}"/>
              </a:ext>
            </a:extLst>
          </p:cNvPr>
          <p:cNvSpPr/>
          <p:nvPr/>
        </p:nvSpPr>
        <p:spPr>
          <a:xfrm>
            <a:off x="8875002" y="3405273"/>
            <a:ext cx="2538380" cy="1096734"/>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l">
              <a:lnSpc>
                <a:spcPct val="120000"/>
              </a:lnSpc>
              <a:defRPr sz="3500" cap="none">
                <a:solidFill>
                  <a:srgbClr val="FFFFFF"/>
                </a:solidFill>
                <a:latin typeface="Montserrat"/>
                <a:ea typeface="Montserrat"/>
                <a:cs typeface="Montserrat"/>
                <a:sym typeface="Montserrat"/>
              </a:defRPr>
            </a:lvl1pPr>
          </a:lstStyle>
          <a:p>
            <a:pPr algn="ctr"/>
            <a:r>
              <a:rPr lang="en-IN" sz="2000" dirty="0">
                <a:ln w="0"/>
                <a:solidFill>
                  <a:schemeClr val="tx1"/>
                </a:solidFill>
                <a:effectLst>
                  <a:outerShdw blurRad="38100" dist="19050" dir="2700000" algn="tl" rotWithShape="0">
                    <a:schemeClr val="dk1">
                      <a:alpha val="40000"/>
                    </a:schemeClr>
                  </a:outerShdw>
                </a:effectLst>
              </a:rPr>
              <a:t>Use of Cryptocurrencies in Illegal Activities </a:t>
            </a:r>
          </a:p>
        </p:txBody>
      </p:sp>
    </p:spTree>
    <p:extLst>
      <p:ext uri="{BB962C8B-B14F-4D97-AF65-F5344CB8AC3E}">
        <p14:creationId xmlns:p14="http://schemas.microsoft.com/office/powerpoint/2010/main" val="1228507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99C5CC0-4E8F-471C-967F-9C58049B44FB}"/>
              </a:ext>
            </a:extLst>
          </p:cNvPr>
          <p:cNvSpPr txBox="1"/>
          <p:nvPr/>
        </p:nvSpPr>
        <p:spPr>
          <a:xfrm>
            <a:off x="2520000" y="604623"/>
            <a:ext cx="6453809" cy="707886"/>
          </a:xfrm>
          <a:prstGeom prst="rect">
            <a:avLst/>
          </a:prstGeom>
          <a:noFill/>
        </p:spPr>
        <p:txBody>
          <a:bodyPr wrap="square" rtlCol="0">
            <a:spAutoFit/>
          </a:bodyPr>
          <a:lstStyle>
            <a:defPPr>
              <a:defRPr lang="en-US"/>
            </a:defPPr>
            <a:lvl1pPr>
              <a:defRPr sz="4000" b="1">
                <a:solidFill>
                  <a:schemeClr val="accent1"/>
                </a:solidFill>
                <a:latin typeface="+mj-lt"/>
              </a:defRPr>
            </a:lvl1pPr>
          </a:lstStyle>
          <a:p>
            <a:pPr algn="ctr"/>
            <a:r>
              <a:rPr lang="en-US" dirty="0">
                <a:solidFill>
                  <a:srgbClr val="E28014"/>
                </a:solidFill>
                <a:latin typeface="+mn-lt"/>
              </a:rPr>
              <a:t>Customer Data Security</a:t>
            </a:r>
          </a:p>
        </p:txBody>
      </p:sp>
      <p:grpSp>
        <p:nvGrpSpPr>
          <p:cNvPr id="12" name="Group 11">
            <a:extLst>
              <a:ext uri="{FF2B5EF4-FFF2-40B4-BE49-F238E27FC236}">
                <a16:creationId xmlns:a16="http://schemas.microsoft.com/office/drawing/2014/main" id="{7FCEE0FA-5DEB-4578-AA93-BCB410B72923}"/>
              </a:ext>
            </a:extLst>
          </p:cNvPr>
          <p:cNvGrpSpPr/>
          <p:nvPr/>
        </p:nvGrpSpPr>
        <p:grpSpPr>
          <a:xfrm>
            <a:off x="3644246" y="1360484"/>
            <a:ext cx="1172818" cy="116465"/>
            <a:chOff x="0" y="2533035"/>
            <a:chExt cx="1563757" cy="155287"/>
          </a:xfrm>
          <a:solidFill>
            <a:srgbClr val="FDB813"/>
          </a:solidFill>
        </p:grpSpPr>
        <p:cxnSp>
          <p:nvCxnSpPr>
            <p:cNvPr id="13" name="Straight Connector 12">
              <a:extLst>
                <a:ext uri="{FF2B5EF4-FFF2-40B4-BE49-F238E27FC236}">
                  <a16:creationId xmlns:a16="http://schemas.microsoft.com/office/drawing/2014/main" id="{96C568ED-1612-4751-9145-4CDFCC52F84B}"/>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93D8624-2302-4CB6-8351-79D835969A23}"/>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Oval 14">
            <a:extLst>
              <a:ext uri="{FF2B5EF4-FFF2-40B4-BE49-F238E27FC236}">
                <a16:creationId xmlns:a16="http://schemas.microsoft.com/office/drawing/2014/main" id="{D0226EA9-4089-451B-8EEE-80EAB3979458}"/>
              </a:ext>
            </a:extLst>
          </p:cNvPr>
          <p:cNvSpPr/>
          <p:nvPr/>
        </p:nvSpPr>
        <p:spPr>
          <a:xfrm>
            <a:off x="7477553" y="1274465"/>
            <a:ext cx="228600" cy="228600"/>
          </a:xfrm>
          <a:prstGeom prst="ellipse">
            <a:avLst/>
          </a:prstGeom>
          <a:no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0" name="Parallelogram 29">
            <a:extLst>
              <a:ext uri="{FF2B5EF4-FFF2-40B4-BE49-F238E27FC236}">
                <a16:creationId xmlns:a16="http://schemas.microsoft.com/office/drawing/2014/main" id="{FAED3E07-DE40-4933-877C-85C377F5EC38}"/>
              </a:ext>
            </a:extLst>
          </p:cNvPr>
          <p:cNvSpPr/>
          <p:nvPr/>
        </p:nvSpPr>
        <p:spPr>
          <a:xfrm>
            <a:off x="1524000" y="4231392"/>
            <a:ext cx="9144000" cy="1490998"/>
          </a:xfrm>
          <a:prstGeom prst="parallelogram">
            <a:avLst>
              <a:gd name="adj" fmla="val 50000"/>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500" dirty="0"/>
              <a:t>Data has become such a valuable asset that it is often called “the currency of the future”</a:t>
            </a:r>
          </a:p>
        </p:txBody>
      </p:sp>
      <p:sp>
        <p:nvSpPr>
          <p:cNvPr id="2" name="CasellaDiTesto 1">
            <a:extLst>
              <a:ext uri="{FF2B5EF4-FFF2-40B4-BE49-F238E27FC236}">
                <a16:creationId xmlns:a16="http://schemas.microsoft.com/office/drawing/2014/main" id="{ADF72369-5621-4A12-BFFB-B7597154B00F}"/>
              </a:ext>
            </a:extLst>
          </p:cNvPr>
          <p:cNvSpPr txBox="1"/>
          <p:nvPr/>
        </p:nvSpPr>
        <p:spPr>
          <a:xfrm>
            <a:off x="180975" y="2242342"/>
            <a:ext cx="11830050" cy="2677656"/>
          </a:xfrm>
          <a:prstGeom prst="rect">
            <a:avLst/>
          </a:prstGeom>
          <a:noFill/>
        </p:spPr>
        <p:txBody>
          <a:bodyPr wrap="square" rtlCol="0">
            <a:spAutoFit/>
          </a:bodyPr>
          <a:lstStyle/>
          <a:p>
            <a:pPr marL="342900" indent="-342900">
              <a:buFont typeface="Arial" panose="020B0604020202020204" pitchFamily="34" charset="0"/>
              <a:buChar char="•"/>
            </a:pPr>
            <a:r>
              <a:rPr lang="it-IT" sz="2400" dirty="0"/>
              <a:t>Data </a:t>
            </a:r>
            <a:r>
              <a:rPr lang="it-IT" sz="2400" dirty="0" err="1"/>
              <a:t>is</a:t>
            </a:r>
            <a:r>
              <a:rPr lang="it-IT" sz="2400" dirty="0"/>
              <a:t> </a:t>
            </a:r>
            <a:r>
              <a:rPr lang="it-IT" sz="2400" dirty="0" err="1"/>
              <a:t>essentially</a:t>
            </a:r>
            <a:r>
              <a:rPr lang="it-IT" sz="2400" dirty="0"/>
              <a:t> </a:t>
            </a:r>
            <a:r>
              <a:rPr lang="it-IT" sz="2400" dirty="0" err="1"/>
              <a:t>another</a:t>
            </a:r>
            <a:r>
              <a:rPr lang="it-IT" sz="2400" dirty="0"/>
              <a:t> word for information.</a:t>
            </a:r>
          </a:p>
          <a:p>
            <a:pPr marL="342900" indent="-342900">
              <a:buFont typeface="Arial" panose="020B0604020202020204" pitchFamily="34" charset="0"/>
              <a:buChar char="•"/>
            </a:pPr>
            <a:r>
              <a:rPr lang="it-IT" sz="2400" dirty="0"/>
              <a:t>The </a:t>
            </a:r>
            <a:r>
              <a:rPr lang="it-IT" sz="2400" dirty="0" err="1"/>
              <a:t>financial</a:t>
            </a:r>
            <a:r>
              <a:rPr lang="it-IT" sz="2400" dirty="0"/>
              <a:t> </a:t>
            </a:r>
            <a:r>
              <a:rPr lang="it-IT" sz="2400" dirty="0" err="1"/>
              <a:t>sector</a:t>
            </a:r>
            <a:r>
              <a:rPr lang="it-IT" sz="2400" dirty="0"/>
              <a:t> </a:t>
            </a:r>
            <a:r>
              <a:rPr lang="it-IT" sz="2400" dirty="0" err="1"/>
              <a:t>handles</a:t>
            </a:r>
            <a:r>
              <a:rPr lang="it-IT" sz="2400" dirty="0"/>
              <a:t> an </a:t>
            </a:r>
            <a:r>
              <a:rPr lang="it-IT" sz="2400" dirty="0" err="1"/>
              <a:t>enormous</a:t>
            </a:r>
            <a:r>
              <a:rPr lang="it-IT" sz="2400" dirty="0"/>
              <a:t> </a:t>
            </a:r>
            <a:r>
              <a:rPr lang="it-IT" sz="2400" dirty="0" err="1"/>
              <a:t>amount</a:t>
            </a:r>
            <a:r>
              <a:rPr lang="it-IT" sz="2400" dirty="0"/>
              <a:t> of information </a:t>
            </a:r>
            <a:r>
              <a:rPr lang="it-IT" sz="2400" dirty="0" err="1"/>
              <a:t>about</a:t>
            </a:r>
            <a:r>
              <a:rPr lang="it-IT" sz="2400" dirty="0"/>
              <a:t> </a:t>
            </a:r>
            <a:r>
              <a:rPr lang="it-IT" sz="2400" dirty="0" err="1"/>
              <a:t>customers</a:t>
            </a:r>
            <a:r>
              <a:rPr lang="it-IT" sz="2400" dirty="0"/>
              <a:t> and </a:t>
            </a:r>
            <a:r>
              <a:rPr lang="it-IT" sz="2400" dirty="0" err="1"/>
              <a:t>enterprises</a:t>
            </a:r>
            <a:r>
              <a:rPr lang="it-IT" sz="2400" dirty="0"/>
              <a:t>.</a:t>
            </a:r>
          </a:p>
          <a:p>
            <a:pPr marL="342900" indent="-342900">
              <a:buFont typeface="Arial" panose="020B0604020202020204" pitchFamily="34" charset="0"/>
              <a:buChar char="•"/>
            </a:pPr>
            <a:r>
              <a:rPr lang="it-IT" sz="2400" dirty="0" err="1"/>
              <a:t>According</a:t>
            </a:r>
            <a:r>
              <a:rPr lang="it-IT" sz="2400" dirty="0"/>
              <a:t> to </a:t>
            </a:r>
            <a:r>
              <a:rPr lang="it-IT" sz="2400" dirty="0" err="1"/>
              <a:t>research</a:t>
            </a:r>
            <a:r>
              <a:rPr lang="it-IT" sz="2400" dirty="0"/>
              <a:t>, Internet users generate an </a:t>
            </a:r>
            <a:r>
              <a:rPr lang="it-IT" sz="2400" dirty="0" err="1"/>
              <a:t>average</a:t>
            </a:r>
            <a:r>
              <a:rPr lang="it-IT" sz="2400" dirty="0"/>
              <a:t> of 2.5 </a:t>
            </a:r>
            <a:r>
              <a:rPr lang="it-IT" sz="2400" dirty="0" err="1"/>
              <a:t>quintillion</a:t>
            </a:r>
            <a:r>
              <a:rPr lang="it-IT" sz="2400" dirty="0"/>
              <a:t> </a:t>
            </a:r>
            <a:r>
              <a:rPr lang="it-IT" sz="2400" dirty="0" err="1"/>
              <a:t>bytes</a:t>
            </a:r>
            <a:r>
              <a:rPr lang="it-IT" sz="2400" dirty="0"/>
              <a:t> of data </a:t>
            </a:r>
            <a:r>
              <a:rPr lang="it-IT" sz="2400" dirty="0" err="1"/>
              <a:t>everyday</a:t>
            </a:r>
            <a:r>
              <a:rPr lang="it-IT" sz="2400" dirty="0"/>
              <a:t>.</a:t>
            </a:r>
          </a:p>
          <a:p>
            <a:pPr marL="342900" indent="-342900">
              <a:buFont typeface="Arial" panose="020B0604020202020204" pitchFamily="34" charset="0"/>
              <a:buChar char="•"/>
            </a:pPr>
            <a:endParaRPr lang="it-IT" sz="2400" dirty="0"/>
          </a:p>
          <a:p>
            <a:pPr marL="342900" indent="-342900">
              <a:buFont typeface="Arial" panose="020B0604020202020204" pitchFamily="34" charset="0"/>
              <a:buChar char="•"/>
            </a:pPr>
            <a:endParaRPr lang="it-IT" sz="2400" dirty="0"/>
          </a:p>
        </p:txBody>
      </p:sp>
      <p:sp>
        <p:nvSpPr>
          <p:cNvPr id="7" name="CasellaDiTesto 6">
            <a:extLst>
              <a:ext uri="{FF2B5EF4-FFF2-40B4-BE49-F238E27FC236}">
                <a16:creationId xmlns:a16="http://schemas.microsoft.com/office/drawing/2014/main" id="{F5BE46D9-233B-428A-A29F-D20823AEAD12}"/>
              </a:ext>
            </a:extLst>
          </p:cNvPr>
          <p:cNvSpPr txBox="1"/>
          <p:nvPr/>
        </p:nvSpPr>
        <p:spPr>
          <a:xfrm>
            <a:off x="330994" y="1631451"/>
            <a:ext cx="11530012" cy="553998"/>
          </a:xfrm>
          <a:prstGeom prst="rect">
            <a:avLst/>
          </a:prstGeom>
          <a:noFill/>
        </p:spPr>
        <p:txBody>
          <a:bodyPr wrap="square" rtlCol="0">
            <a:spAutoFit/>
          </a:bodyPr>
          <a:lstStyle/>
          <a:p>
            <a:r>
              <a:rPr lang="it-IT" sz="3000" b="1" dirty="0" err="1">
                <a:solidFill>
                  <a:srgbClr val="FDB813"/>
                </a:solidFill>
              </a:rPr>
              <a:t>What</a:t>
            </a:r>
            <a:r>
              <a:rPr lang="it-IT" sz="3000" b="1" dirty="0">
                <a:solidFill>
                  <a:srgbClr val="FDB813"/>
                </a:solidFill>
              </a:rPr>
              <a:t> </a:t>
            </a:r>
            <a:r>
              <a:rPr lang="it-IT" sz="3000" b="1" dirty="0" err="1">
                <a:solidFill>
                  <a:srgbClr val="FDB813"/>
                </a:solidFill>
              </a:rPr>
              <a:t>is</a:t>
            </a:r>
            <a:r>
              <a:rPr lang="it-IT" sz="3000" b="1" dirty="0">
                <a:solidFill>
                  <a:srgbClr val="FDB813"/>
                </a:solidFill>
              </a:rPr>
              <a:t> data and </a:t>
            </a:r>
            <a:r>
              <a:rPr lang="it-IT" sz="3000" b="1" dirty="0" err="1">
                <a:solidFill>
                  <a:srgbClr val="FDB813"/>
                </a:solidFill>
              </a:rPr>
              <a:t>why</a:t>
            </a:r>
            <a:r>
              <a:rPr lang="it-IT" sz="3000" b="1" dirty="0">
                <a:solidFill>
                  <a:srgbClr val="FDB813"/>
                </a:solidFill>
              </a:rPr>
              <a:t> </a:t>
            </a:r>
            <a:r>
              <a:rPr lang="it-IT" sz="3000" b="1" dirty="0" err="1">
                <a:solidFill>
                  <a:srgbClr val="FDB813"/>
                </a:solidFill>
              </a:rPr>
              <a:t>is</a:t>
            </a:r>
            <a:r>
              <a:rPr lang="it-IT" sz="3000" b="1" dirty="0">
                <a:solidFill>
                  <a:srgbClr val="FDB813"/>
                </a:solidFill>
              </a:rPr>
              <a:t> </a:t>
            </a:r>
            <a:r>
              <a:rPr lang="it-IT" sz="3000" b="1" dirty="0" err="1">
                <a:solidFill>
                  <a:srgbClr val="FDB813"/>
                </a:solidFill>
              </a:rPr>
              <a:t>it</a:t>
            </a:r>
            <a:r>
              <a:rPr lang="it-IT" sz="3000" b="1" dirty="0">
                <a:solidFill>
                  <a:srgbClr val="FDB813"/>
                </a:solidFill>
              </a:rPr>
              <a:t> </a:t>
            </a:r>
            <a:r>
              <a:rPr lang="it-IT" sz="3000" b="1" dirty="0" err="1">
                <a:solidFill>
                  <a:srgbClr val="FDB813"/>
                </a:solidFill>
              </a:rPr>
              <a:t>important</a:t>
            </a:r>
            <a:r>
              <a:rPr lang="it-IT" sz="3000" b="1" dirty="0">
                <a:solidFill>
                  <a:srgbClr val="FFC000"/>
                </a:solidFill>
              </a:rPr>
              <a:t>?</a:t>
            </a:r>
          </a:p>
        </p:txBody>
      </p:sp>
    </p:spTree>
    <p:extLst>
      <p:ext uri="{BB962C8B-B14F-4D97-AF65-F5344CB8AC3E}">
        <p14:creationId xmlns:p14="http://schemas.microsoft.com/office/powerpoint/2010/main" val="413983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226DD696-7980-4C41-87F2-10CD93FCBD65}"/>
              </a:ext>
            </a:extLst>
          </p:cNvPr>
          <p:cNvSpPr txBox="1"/>
          <p:nvPr/>
        </p:nvSpPr>
        <p:spPr>
          <a:xfrm>
            <a:off x="3702479" y="483703"/>
            <a:ext cx="4490011" cy="707886"/>
          </a:xfrm>
          <a:prstGeom prst="rect">
            <a:avLst/>
          </a:prstGeom>
          <a:noFill/>
        </p:spPr>
        <p:txBody>
          <a:bodyPr wrap="square" rtlCol="0">
            <a:spAutoFit/>
          </a:bodyPr>
          <a:lstStyle>
            <a:defPPr>
              <a:defRPr lang="en-US"/>
            </a:defPPr>
            <a:lvl1pPr algn="ctr">
              <a:defRPr sz="4000" b="1">
                <a:solidFill>
                  <a:srgbClr val="FDB813"/>
                </a:solidFill>
              </a:defRPr>
            </a:lvl1pPr>
          </a:lstStyle>
          <a:p>
            <a:r>
              <a:rPr lang="en-US" dirty="0"/>
              <a:t>Issues with Data</a:t>
            </a:r>
          </a:p>
        </p:txBody>
      </p:sp>
      <p:sp>
        <p:nvSpPr>
          <p:cNvPr id="69" name="Shape 2776">
            <a:extLst>
              <a:ext uri="{FF2B5EF4-FFF2-40B4-BE49-F238E27FC236}">
                <a16:creationId xmlns:a16="http://schemas.microsoft.com/office/drawing/2014/main" id="{FE0A372A-C63A-49FA-8844-CAC82F4E0815}"/>
              </a:ext>
            </a:extLst>
          </p:cNvPr>
          <p:cNvSpPr/>
          <p:nvPr/>
        </p:nvSpPr>
        <p:spPr>
          <a:xfrm>
            <a:off x="6755605" y="5114480"/>
            <a:ext cx="114271" cy="209496"/>
          </a:xfrm>
          <a:custGeom>
            <a:avLst/>
            <a:gdLst/>
            <a:ahLst/>
            <a:cxnLst>
              <a:cxn ang="0">
                <a:pos x="wd2" y="hd2"/>
              </a:cxn>
              <a:cxn ang="5400000">
                <a:pos x="wd2" y="hd2"/>
              </a:cxn>
              <a:cxn ang="10800000">
                <a:pos x="wd2" y="hd2"/>
              </a:cxn>
              <a:cxn ang="16200000">
                <a:pos x="wd2" y="hd2"/>
              </a:cxn>
            </a:cxnLst>
            <a:rect l="0" t="0" r="r" b="b"/>
            <a:pathLst>
              <a:path w="21600" h="21600" extrusionOk="0">
                <a:moveTo>
                  <a:pt x="6300" y="7855"/>
                </a:moveTo>
                <a:lnTo>
                  <a:pt x="9900" y="7855"/>
                </a:lnTo>
                <a:lnTo>
                  <a:pt x="9900" y="9818"/>
                </a:lnTo>
                <a:cubicBezTo>
                  <a:pt x="9900" y="10090"/>
                  <a:pt x="10303" y="10309"/>
                  <a:pt x="10800" y="10309"/>
                </a:cubicBezTo>
                <a:cubicBezTo>
                  <a:pt x="11297" y="10309"/>
                  <a:pt x="11700" y="10090"/>
                  <a:pt x="11700" y="9818"/>
                </a:cubicBezTo>
                <a:lnTo>
                  <a:pt x="11700" y="7855"/>
                </a:lnTo>
                <a:lnTo>
                  <a:pt x="15300" y="7855"/>
                </a:lnTo>
                <a:cubicBezTo>
                  <a:pt x="15797" y="7855"/>
                  <a:pt x="16200" y="7635"/>
                  <a:pt x="16200" y="7364"/>
                </a:cubicBezTo>
                <a:cubicBezTo>
                  <a:pt x="16200" y="7092"/>
                  <a:pt x="15797" y="6873"/>
                  <a:pt x="15300" y="6873"/>
                </a:cubicBezTo>
                <a:lnTo>
                  <a:pt x="11700" y="6873"/>
                </a:lnTo>
                <a:lnTo>
                  <a:pt x="11700" y="4909"/>
                </a:lnTo>
                <a:cubicBezTo>
                  <a:pt x="11700" y="4638"/>
                  <a:pt x="11297" y="4418"/>
                  <a:pt x="10800" y="4418"/>
                </a:cubicBezTo>
                <a:cubicBezTo>
                  <a:pt x="10303" y="4418"/>
                  <a:pt x="9900" y="4638"/>
                  <a:pt x="9900" y="4909"/>
                </a:cubicBezTo>
                <a:lnTo>
                  <a:pt x="9900" y="6873"/>
                </a:lnTo>
                <a:lnTo>
                  <a:pt x="6300" y="6873"/>
                </a:lnTo>
                <a:cubicBezTo>
                  <a:pt x="5803" y="6873"/>
                  <a:pt x="5400" y="7092"/>
                  <a:pt x="5400" y="7364"/>
                </a:cubicBezTo>
                <a:cubicBezTo>
                  <a:pt x="5400" y="7635"/>
                  <a:pt x="5803" y="7855"/>
                  <a:pt x="6300" y="7855"/>
                </a:cubicBezTo>
                <a:moveTo>
                  <a:pt x="19800" y="19847"/>
                </a:moveTo>
                <a:lnTo>
                  <a:pt x="11464" y="14886"/>
                </a:lnTo>
                <a:lnTo>
                  <a:pt x="11457" y="14889"/>
                </a:lnTo>
                <a:cubicBezTo>
                  <a:pt x="11294" y="14791"/>
                  <a:pt x="11063" y="14727"/>
                  <a:pt x="10800" y="14727"/>
                </a:cubicBezTo>
                <a:cubicBezTo>
                  <a:pt x="10537" y="14727"/>
                  <a:pt x="10306" y="14791"/>
                  <a:pt x="10142" y="14889"/>
                </a:cubicBezTo>
                <a:lnTo>
                  <a:pt x="10136" y="14886"/>
                </a:lnTo>
                <a:lnTo>
                  <a:pt x="1800" y="19847"/>
                </a:lnTo>
                <a:lnTo>
                  <a:pt x="1800" y="982"/>
                </a:lnTo>
                <a:lnTo>
                  <a:pt x="19800" y="982"/>
                </a:lnTo>
                <a:cubicBezTo>
                  <a:pt x="19800" y="982"/>
                  <a:pt x="19800" y="19847"/>
                  <a:pt x="19800" y="19847"/>
                </a:cubicBezTo>
                <a:close/>
                <a:moveTo>
                  <a:pt x="20700" y="0"/>
                </a:moveTo>
                <a:lnTo>
                  <a:pt x="900" y="0"/>
                </a:lnTo>
                <a:cubicBezTo>
                  <a:pt x="403" y="0"/>
                  <a:pt x="0" y="220"/>
                  <a:pt x="0" y="491"/>
                </a:cubicBezTo>
                <a:lnTo>
                  <a:pt x="0" y="21109"/>
                </a:lnTo>
                <a:cubicBezTo>
                  <a:pt x="0" y="21380"/>
                  <a:pt x="403" y="21600"/>
                  <a:pt x="900" y="21600"/>
                </a:cubicBezTo>
                <a:cubicBezTo>
                  <a:pt x="1163" y="21600"/>
                  <a:pt x="1394" y="21536"/>
                  <a:pt x="1559" y="21438"/>
                </a:cubicBezTo>
                <a:lnTo>
                  <a:pt x="1564" y="21441"/>
                </a:lnTo>
                <a:lnTo>
                  <a:pt x="10800" y="15945"/>
                </a:lnTo>
                <a:lnTo>
                  <a:pt x="20036" y="21441"/>
                </a:lnTo>
                <a:lnTo>
                  <a:pt x="20041" y="21438"/>
                </a:lnTo>
                <a:cubicBezTo>
                  <a:pt x="20206" y="21536"/>
                  <a:pt x="20437" y="21600"/>
                  <a:pt x="20700" y="21600"/>
                </a:cubicBezTo>
                <a:cubicBezTo>
                  <a:pt x="21197" y="21600"/>
                  <a:pt x="21600" y="21380"/>
                  <a:pt x="21600" y="21109"/>
                </a:cubicBezTo>
                <a:lnTo>
                  <a:pt x="21600" y="491"/>
                </a:lnTo>
                <a:cubicBezTo>
                  <a:pt x="21600" y="220"/>
                  <a:pt x="21197" y="0"/>
                  <a:pt x="207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70" name="Shape 2777">
            <a:extLst>
              <a:ext uri="{FF2B5EF4-FFF2-40B4-BE49-F238E27FC236}">
                <a16:creationId xmlns:a16="http://schemas.microsoft.com/office/drawing/2014/main" id="{6F048282-ADFF-46BC-BE82-4CA7F02C510C}"/>
              </a:ext>
            </a:extLst>
          </p:cNvPr>
          <p:cNvSpPr/>
          <p:nvPr/>
        </p:nvSpPr>
        <p:spPr>
          <a:xfrm>
            <a:off x="2842157" y="5114480"/>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grpSp>
        <p:nvGrpSpPr>
          <p:cNvPr id="29" name="Group 28">
            <a:extLst>
              <a:ext uri="{FF2B5EF4-FFF2-40B4-BE49-F238E27FC236}">
                <a16:creationId xmlns:a16="http://schemas.microsoft.com/office/drawing/2014/main" id="{407342D4-F448-4643-A8BC-0B0570924B3A}"/>
              </a:ext>
            </a:extLst>
          </p:cNvPr>
          <p:cNvGrpSpPr/>
          <p:nvPr/>
        </p:nvGrpSpPr>
        <p:grpSpPr>
          <a:xfrm>
            <a:off x="3644246" y="1360484"/>
            <a:ext cx="1172818" cy="116465"/>
            <a:chOff x="0" y="2533035"/>
            <a:chExt cx="1563757" cy="155287"/>
          </a:xfrm>
          <a:solidFill>
            <a:srgbClr val="FDB813"/>
          </a:solidFill>
        </p:grpSpPr>
        <p:cxnSp>
          <p:nvCxnSpPr>
            <p:cNvPr id="30" name="Straight Connector 29">
              <a:extLst>
                <a:ext uri="{FF2B5EF4-FFF2-40B4-BE49-F238E27FC236}">
                  <a16:creationId xmlns:a16="http://schemas.microsoft.com/office/drawing/2014/main" id="{9B7CFF93-737F-4A0E-81C6-676855781E2D}"/>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BE1A915-6506-4E27-B925-6C77F66A153F}"/>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2" name="Oval 31">
            <a:extLst>
              <a:ext uri="{FF2B5EF4-FFF2-40B4-BE49-F238E27FC236}">
                <a16:creationId xmlns:a16="http://schemas.microsoft.com/office/drawing/2014/main" id="{984CBE9E-DE59-4689-A119-FAB698691D9A}"/>
              </a:ext>
            </a:extLst>
          </p:cNvPr>
          <p:cNvSpPr/>
          <p:nvPr/>
        </p:nvSpPr>
        <p:spPr>
          <a:xfrm>
            <a:off x="7477553" y="1331615"/>
            <a:ext cx="228600" cy="228600"/>
          </a:xfrm>
          <a:prstGeom prst="ellipse">
            <a:avLst/>
          </a:prstGeom>
          <a:no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Slide Number Placeholder 7">
            <a:extLst>
              <a:ext uri="{FF2B5EF4-FFF2-40B4-BE49-F238E27FC236}">
                <a16:creationId xmlns:a16="http://schemas.microsoft.com/office/drawing/2014/main" id="{829F261E-3372-4DF5-B5FB-1656D058FF2E}"/>
              </a:ext>
            </a:extLst>
          </p:cNvPr>
          <p:cNvSpPr>
            <a:spLocks noGrp="1"/>
          </p:cNvSpPr>
          <p:nvPr>
            <p:ph type="sldNum" sz="quarter" idx="12"/>
          </p:nvPr>
        </p:nvSpPr>
        <p:spPr/>
        <p:txBody>
          <a:bodyPr/>
          <a:lstStyle/>
          <a:p>
            <a:fld id="{2533BDD9-87D3-49A3-977B-57D972955158}" type="slidenum">
              <a:rPr lang="en-GB" smtClean="0"/>
              <a:t>8</a:t>
            </a:fld>
            <a:endParaRPr lang="en-GB"/>
          </a:p>
        </p:txBody>
      </p:sp>
      <p:sp>
        <p:nvSpPr>
          <p:cNvPr id="3" name="Rettangolo con angoli arrotondati 2">
            <a:extLst>
              <a:ext uri="{FF2B5EF4-FFF2-40B4-BE49-F238E27FC236}">
                <a16:creationId xmlns:a16="http://schemas.microsoft.com/office/drawing/2014/main" id="{F3E67769-F6D1-4378-8968-6F2F0AC2DC88}"/>
              </a:ext>
            </a:extLst>
          </p:cNvPr>
          <p:cNvSpPr/>
          <p:nvPr/>
        </p:nvSpPr>
        <p:spPr>
          <a:xfrm>
            <a:off x="491719" y="1796555"/>
            <a:ext cx="3266219" cy="20343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2C2C6719-AF1C-470C-B38A-97EF5B3B904D}"/>
              </a:ext>
            </a:extLst>
          </p:cNvPr>
          <p:cNvSpPr txBox="1"/>
          <p:nvPr/>
        </p:nvSpPr>
        <p:spPr>
          <a:xfrm>
            <a:off x="742342" y="2105561"/>
            <a:ext cx="3015596" cy="1323439"/>
          </a:xfrm>
          <a:prstGeom prst="rect">
            <a:avLst/>
          </a:prstGeom>
          <a:noFill/>
        </p:spPr>
        <p:txBody>
          <a:bodyPr wrap="square" rtlCol="0">
            <a:spAutoFit/>
          </a:bodyPr>
          <a:lstStyle/>
          <a:p>
            <a:r>
              <a:rPr lang="it-IT" sz="2000" dirty="0">
                <a:solidFill>
                  <a:schemeClr val="bg1"/>
                </a:solidFill>
              </a:rPr>
              <a:t>Data security and data </a:t>
            </a:r>
            <a:r>
              <a:rPr lang="it-IT" sz="2000" dirty="0" err="1">
                <a:solidFill>
                  <a:schemeClr val="bg1"/>
                </a:solidFill>
              </a:rPr>
              <a:t>ubiquity</a:t>
            </a:r>
            <a:r>
              <a:rPr lang="it-IT" sz="2000" dirty="0">
                <a:solidFill>
                  <a:schemeClr val="bg1"/>
                </a:solidFill>
              </a:rPr>
              <a:t> are </a:t>
            </a:r>
            <a:r>
              <a:rPr lang="it-IT" sz="2000" dirty="0" err="1">
                <a:solidFill>
                  <a:schemeClr val="bg1"/>
                </a:solidFill>
              </a:rPr>
              <a:t>proving</a:t>
            </a:r>
            <a:r>
              <a:rPr lang="it-IT" sz="2000" dirty="0">
                <a:solidFill>
                  <a:schemeClr val="bg1"/>
                </a:solidFill>
              </a:rPr>
              <a:t> to be major </a:t>
            </a:r>
            <a:r>
              <a:rPr lang="it-IT" sz="2000" dirty="0" err="1">
                <a:solidFill>
                  <a:schemeClr val="bg1"/>
                </a:solidFill>
              </a:rPr>
              <a:t>challenges</a:t>
            </a:r>
            <a:r>
              <a:rPr lang="it-IT" sz="2000" dirty="0">
                <a:solidFill>
                  <a:schemeClr val="bg1"/>
                </a:solidFill>
              </a:rPr>
              <a:t> for </a:t>
            </a:r>
            <a:r>
              <a:rPr lang="it-IT" sz="2000" dirty="0" err="1">
                <a:solidFill>
                  <a:schemeClr val="bg1"/>
                </a:solidFill>
              </a:rPr>
              <a:t>Fintech</a:t>
            </a:r>
            <a:r>
              <a:rPr lang="it-IT" sz="2000" dirty="0">
                <a:solidFill>
                  <a:schemeClr val="bg1"/>
                </a:solidFill>
              </a:rPr>
              <a:t>.</a:t>
            </a:r>
          </a:p>
        </p:txBody>
      </p:sp>
      <p:sp>
        <p:nvSpPr>
          <p:cNvPr id="5" name="Rettangolo con angoli arrotondati 4">
            <a:extLst>
              <a:ext uri="{FF2B5EF4-FFF2-40B4-BE49-F238E27FC236}">
                <a16:creationId xmlns:a16="http://schemas.microsoft.com/office/drawing/2014/main" id="{16F6A497-E630-4E2D-B0C1-D602B1C02D5C}"/>
              </a:ext>
            </a:extLst>
          </p:cNvPr>
          <p:cNvSpPr/>
          <p:nvPr/>
        </p:nvSpPr>
        <p:spPr>
          <a:xfrm>
            <a:off x="8530112" y="1796555"/>
            <a:ext cx="3266219" cy="2033873"/>
          </a:xfrm>
          <a:prstGeom prst="roundRect">
            <a:avLst/>
          </a:prstGeom>
          <a:solidFill>
            <a:srgbClr val="E9E9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CasellaDiTesto 5">
            <a:extLst>
              <a:ext uri="{FF2B5EF4-FFF2-40B4-BE49-F238E27FC236}">
                <a16:creationId xmlns:a16="http://schemas.microsoft.com/office/drawing/2014/main" id="{8057F97A-5F65-475A-BA59-63C04A92487B}"/>
              </a:ext>
            </a:extLst>
          </p:cNvPr>
          <p:cNvSpPr txBox="1"/>
          <p:nvPr/>
        </p:nvSpPr>
        <p:spPr>
          <a:xfrm>
            <a:off x="8755261" y="2105560"/>
            <a:ext cx="3041070" cy="1323439"/>
          </a:xfrm>
          <a:prstGeom prst="rect">
            <a:avLst/>
          </a:prstGeom>
          <a:noFill/>
        </p:spPr>
        <p:txBody>
          <a:bodyPr wrap="square" rtlCol="0">
            <a:spAutoFit/>
          </a:bodyPr>
          <a:lstStyle/>
          <a:p>
            <a:r>
              <a:rPr lang="it-IT" sz="2000" dirty="0"/>
              <a:t>Data </a:t>
            </a:r>
            <a:r>
              <a:rPr lang="it-IT" sz="2000" dirty="0" err="1"/>
              <a:t>includes</a:t>
            </a:r>
            <a:r>
              <a:rPr lang="it-IT" sz="2000" dirty="0"/>
              <a:t> </a:t>
            </a:r>
            <a:r>
              <a:rPr lang="it-IT" sz="2000" dirty="0" err="1"/>
              <a:t>Personally</a:t>
            </a:r>
            <a:r>
              <a:rPr lang="it-IT" sz="2000" dirty="0"/>
              <a:t> </a:t>
            </a:r>
            <a:r>
              <a:rPr lang="it-IT" sz="2000" dirty="0" err="1"/>
              <a:t>Identifiable</a:t>
            </a:r>
            <a:r>
              <a:rPr lang="it-IT" sz="2000" dirty="0"/>
              <a:t> Information (PII) and </a:t>
            </a:r>
            <a:r>
              <a:rPr lang="it-IT" sz="2000" dirty="0" err="1"/>
              <a:t>is</a:t>
            </a:r>
            <a:r>
              <a:rPr lang="it-IT" sz="2000" dirty="0"/>
              <a:t> </a:t>
            </a:r>
            <a:r>
              <a:rPr lang="it-IT" sz="2000" dirty="0" err="1"/>
              <a:t>susceptible</a:t>
            </a:r>
            <a:r>
              <a:rPr lang="it-IT" sz="2000" dirty="0"/>
              <a:t> to security </a:t>
            </a:r>
            <a:r>
              <a:rPr lang="it-IT" sz="2000" dirty="0" err="1"/>
              <a:t>breaches</a:t>
            </a:r>
            <a:r>
              <a:rPr lang="it-IT" sz="2000" dirty="0"/>
              <a:t>.</a:t>
            </a:r>
          </a:p>
        </p:txBody>
      </p:sp>
      <p:pic>
        <p:nvPicPr>
          <p:cNvPr id="20" name="Immagine 19">
            <a:extLst>
              <a:ext uri="{FF2B5EF4-FFF2-40B4-BE49-F238E27FC236}">
                <a16:creationId xmlns:a16="http://schemas.microsoft.com/office/drawing/2014/main" id="{4F3555AE-174A-4375-A0D4-34590D6371A1}"/>
              </a:ext>
            </a:extLst>
          </p:cNvPr>
          <p:cNvPicPr>
            <a:picLocks noChangeAspect="1"/>
          </p:cNvPicPr>
          <p:nvPr/>
        </p:nvPicPr>
        <p:blipFill rotWithShape="1">
          <a:blip r:embed="rId2">
            <a:extLst>
              <a:ext uri="{28A0092B-C50C-407E-A947-70E740481C1C}">
                <a14:useLocalDpi xmlns:a14="http://schemas.microsoft.com/office/drawing/2010/main" val="0"/>
              </a:ext>
            </a:extLst>
          </a:blip>
          <a:srcRect l="-1131" t="-1131" r="-1" b="6353"/>
          <a:stretch/>
        </p:blipFill>
        <p:spPr>
          <a:xfrm>
            <a:off x="4008561" y="1570105"/>
            <a:ext cx="4270928" cy="2786204"/>
          </a:xfrm>
          <a:prstGeom prst="rect">
            <a:avLst/>
          </a:prstGeom>
        </p:spPr>
      </p:pic>
      <p:sp>
        <p:nvSpPr>
          <p:cNvPr id="22" name="Rettangolo 21">
            <a:extLst>
              <a:ext uri="{FF2B5EF4-FFF2-40B4-BE49-F238E27FC236}">
                <a16:creationId xmlns:a16="http://schemas.microsoft.com/office/drawing/2014/main" id="{377DC993-DC77-45E5-BF4D-DE5FDEC8D127}"/>
              </a:ext>
            </a:extLst>
          </p:cNvPr>
          <p:cNvSpPr/>
          <p:nvPr/>
        </p:nvSpPr>
        <p:spPr>
          <a:xfrm>
            <a:off x="2821253" y="4150524"/>
            <a:ext cx="6644743" cy="1646320"/>
          </a:xfrm>
          <a:prstGeom prst="rect">
            <a:avLst/>
          </a:prstGeom>
          <a:solidFill>
            <a:srgbClr val="A8A8A8">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gradFill flip="none" rotWithShape="1">
                <a:gsLst>
                  <a:gs pos="48000">
                    <a:srgbClr val="DEDEDE"/>
                  </a:gs>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3" name="CasellaDiTesto 22">
            <a:extLst>
              <a:ext uri="{FF2B5EF4-FFF2-40B4-BE49-F238E27FC236}">
                <a16:creationId xmlns:a16="http://schemas.microsoft.com/office/drawing/2014/main" id="{A500D541-0D78-48F1-8DB0-778D32BE73F4}"/>
              </a:ext>
            </a:extLst>
          </p:cNvPr>
          <p:cNvSpPr txBox="1"/>
          <p:nvPr/>
        </p:nvSpPr>
        <p:spPr>
          <a:xfrm>
            <a:off x="3186113" y="4507696"/>
            <a:ext cx="5915025" cy="830997"/>
          </a:xfrm>
          <a:prstGeom prst="rect">
            <a:avLst/>
          </a:prstGeom>
          <a:noFill/>
        </p:spPr>
        <p:txBody>
          <a:bodyPr wrap="square" rtlCol="0">
            <a:spAutoFit/>
          </a:bodyPr>
          <a:lstStyle/>
          <a:p>
            <a:pPr algn="ctr"/>
            <a:r>
              <a:rPr lang="it-IT" sz="2400" i="1" dirty="0" err="1"/>
              <a:t>Protection</a:t>
            </a:r>
            <a:r>
              <a:rPr lang="it-IT" sz="2400" i="1" dirty="0"/>
              <a:t> of data </a:t>
            </a:r>
            <a:r>
              <a:rPr lang="it-IT" sz="2400" i="1" dirty="0" err="1"/>
              <a:t>is</a:t>
            </a:r>
            <a:r>
              <a:rPr lang="it-IT" sz="2400" i="1" dirty="0"/>
              <a:t> a </a:t>
            </a:r>
            <a:r>
              <a:rPr lang="it-IT" sz="2400" i="1" dirty="0" err="1"/>
              <a:t>key</a:t>
            </a:r>
            <a:r>
              <a:rPr lang="it-IT" sz="2400" i="1" dirty="0"/>
              <a:t> </a:t>
            </a:r>
            <a:r>
              <a:rPr lang="it-IT" sz="2400" i="1" dirty="0" err="1"/>
              <a:t>issue</a:t>
            </a:r>
            <a:r>
              <a:rPr lang="it-IT" sz="2400" i="1" dirty="0"/>
              <a:t> in </a:t>
            </a:r>
            <a:r>
              <a:rPr lang="it-IT" sz="2400" i="1" dirty="0" err="1"/>
              <a:t>Fintech</a:t>
            </a:r>
            <a:r>
              <a:rPr lang="it-IT" sz="2400" i="1" dirty="0"/>
              <a:t> </a:t>
            </a:r>
            <a:r>
              <a:rPr lang="it-IT" sz="2400" i="1" dirty="0" err="1"/>
              <a:t>today</a:t>
            </a:r>
            <a:r>
              <a:rPr lang="it-IT" sz="2400" i="1" dirty="0"/>
              <a:t>.</a:t>
            </a:r>
          </a:p>
        </p:txBody>
      </p:sp>
    </p:spTree>
    <p:extLst>
      <p:ext uri="{BB962C8B-B14F-4D97-AF65-F5344CB8AC3E}">
        <p14:creationId xmlns:p14="http://schemas.microsoft.com/office/powerpoint/2010/main" val="101956934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885989A-89F1-4ED1-A3BA-7036B4098714}"/>
              </a:ext>
            </a:extLst>
          </p:cNvPr>
          <p:cNvSpPr txBox="1"/>
          <p:nvPr/>
        </p:nvSpPr>
        <p:spPr>
          <a:xfrm>
            <a:off x="2142869" y="467299"/>
            <a:ext cx="7906262" cy="707886"/>
          </a:xfrm>
          <a:prstGeom prst="rect">
            <a:avLst/>
          </a:prstGeom>
          <a:noFill/>
        </p:spPr>
        <p:txBody>
          <a:bodyPr wrap="square" rtlCol="0">
            <a:spAutoFit/>
          </a:bodyPr>
          <a:lstStyle>
            <a:defPPr>
              <a:defRPr lang="en-US"/>
            </a:defPPr>
            <a:lvl1pPr algn="ctr">
              <a:defRPr sz="4000" b="1">
                <a:solidFill>
                  <a:srgbClr val="FDB813"/>
                </a:solidFill>
              </a:defRPr>
            </a:lvl1pPr>
          </a:lstStyle>
          <a:p>
            <a:r>
              <a:rPr lang="en-US" dirty="0"/>
              <a:t>Different types of Data</a:t>
            </a:r>
          </a:p>
        </p:txBody>
      </p:sp>
      <p:grpSp>
        <p:nvGrpSpPr>
          <p:cNvPr id="19" name="Group 18">
            <a:extLst>
              <a:ext uri="{FF2B5EF4-FFF2-40B4-BE49-F238E27FC236}">
                <a16:creationId xmlns:a16="http://schemas.microsoft.com/office/drawing/2014/main" id="{8E7005DC-7C0A-4707-9448-3AE88AB0DEAD}"/>
              </a:ext>
            </a:extLst>
          </p:cNvPr>
          <p:cNvGrpSpPr/>
          <p:nvPr/>
        </p:nvGrpSpPr>
        <p:grpSpPr>
          <a:xfrm>
            <a:off x="3659486" y="1195167"/>
            <a:ext cx="1172818" cy="116465"/>
            <a:chOff x="0" y="2533035"/>
            <a:chExt cx="1563757" cy="155287"/>
          </a:xfrm>
          <a:solidFill>
            <a:srgbClr val="FDB813"/>
          </a:solidFill>
        </p:grpSpPr>
        <p:cxnSp>
          <p:nvCxnSpPr>
            <p:cNvPr id="20" name="Straight Connector 19">
              <a:extLst>
                <a:ext uri="{FF2B5EF4-FFF2-40B4-BE49-F238E27FC236}">
                  <a16:creationId xmlns:a16="http://schemas.microsoft.com/office/drawing/2014/main" id="{7B76A8D4-AB74-4B33-91D7-D4BEED4BCEE1}"/>
                </a:ext>
              </a:extLst>
            </p:cNvPr>
            <p:cNvCxnSpPr>
              <a:cxnSpLocks/>
            </p:cNvCxnSpPr>
            <p:nvPr/>
          </p:nvCxnSpPr>
          <p:spPr>
            <a:xfrm>
              <a:off x="0" y="2610679"/>
              <a:ext cx="1563757"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5B07376-5F7D-4F97-B21B-DF4E0B183300}"/>
                </a:ext>
              </a:extLst>
            </p:cNvPr>
            <p:cNvSpPr/>
            <p:nvPr/>
          </p:nvSpPr>
          <p:spPr>
            <a:xfrm>
              <a:off x="0" y="2533035"/>
              <a:ext cx="155289" cy="155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3" name="Oval 22">
            <a:extLst>
              <a:ext uri="{FF2B5EF4-FFF2-40B4-BE49-F238E27FC236}">
                <a16:creationId xmlns:a16="http://schemas.microsoft.com/office/drawing/2014/main" id="{806FD8A2-8FD0-43D4-928D-64FC6F9F2D0B}"/>
              </a:ext>
            </a:extLst>
          </p:cNvPr>
          <p:cNvSpPr/>
          <p:nvPr/>
        </p:nvSpPr>
        <p:spPr>
          <a:xfrm>
            <a:off x="7477553" y="1146039"/>
            <a:ext cx="228600" cy="228600"/>
          </a:xfrm>
          <a:prstGeom prst="ellipse">
            <a:avLst/>
          </a:prstGeom>
          <a:noFill/>
          <a:ln>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Slide Number Placeholder 1">
            <a:extLst>
              <a:ext uri="{FF2B5EF4-FFF2-40B4-BE49-F238E27FC236}">
                <a16:creationId xmlns:a16="http://schemas.microsoft.com/office/drawing/2014/main" id="{8ED8300C-62E7-4BC1-B50B-0281288D53A8}"/>
              </a:ext>
            </a:extLst>
          </p:cNvPr>
          <p:cNvSpPr>
            <a:spLocks noGrp="1"/>
          </p:cNvSpPr>
          <p:nvPr>
            <p:ph type="sldNum" sz="quarter" idx="12"/>
          </p:nvPr>
        </p:nvSpPr>
        <p:spPr/>
        <p:txBody>
          <a:bodyPr/>
          <a:lstStyle/>
          <a:p>
            <a:fld id="{2533BDD9-87D3-49A3-977B-57D972955158}" type="slidenum">
              <a:rPr lang="en-GB" smtClean="0"/>
              <a:t>9</a:t>
            </a:fld>
            <a:endParaRPr lang="en-GB"/>
          </a:p>
        </p:txBody>
      </p:sp>
      <p:pic>
        <p:nvPicPr>
          <p:cNvPr id="9" name="Immagine 8">
            <a:extLst>
              <a:ext uri="{FF2B5EF4-FFF2-40B4-BE49-F238E27FC236}">
                <a16:creationId xmlns:a16="http://schemas.microsoft.com/office/drawing/2014/main" id="{A9AC7E2C-51AF-48D4-9247-7103E72EF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293" y="1369865"/>
            <a:ext cx="8931414" cy="4938188"/>
          </a:xfrm>
          <a:prstGeom prst="rect">
            <a:avLst/>
          </a:prstGeom>
        </p:spPr>
      </p:pic>
    </p:spTree>
    <p:extLst>
      <p:ext uri="{BB962C8B-B14F-4D97-AF65-F5344CB8AC3E}">
        <p14:creationId xmlns:p14="http://schemas.microsoft.com/office/powerpoint/2010/main" val="6746249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Custom Design">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BurnessPaull">
      <a:dk1>
        <a:srgbClr val="FFFFFF"/>
      </a:dk1>
      <a:lt1>
        <a:srgbClr val="FFFFFF"/>
      </a:lt1>
      <a:dk2>
        <a:srgbClr val="1F497D"/>
      </a:dk2>
      <a:lt2>
        <a:srgbClr val="EEECE1"/>
      </a:lt2>
      <a:accent1>
        <a:srgbClr val="41315E"/>
      </a:accent1>
      <a:accent2>
        <a:srgbClr val="007C85"/>
      </a:accent2>
      <a:accent3>
        <a:srgbClr val="FFFFFF"/>
      </a:accent3>
      <a:accent4>
        <a:srgbClr val="8064A2"/>
      </a:accent4>
      <a:accent5>
        <a:srgbClr val="4BACC6"/>
      </a:accent5>
      <a:accent6>
        <a:srgbClr val="A5A5A5"/>
      </a:accent6>
      <a:hlink>
        <a:srgbClr val="41315E"/>
      </a:hlink>
      <a:folHlink>
        <a:srgbClr val="007C85"/>
      </a:folHlink>
    </a:clrScheme>
    <a:fontScheme name="BurnessPaul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marL="0" marR="0" indent="0" algn="l" defTabSz="914400" rtl="0" eaLnBrk="1" fontAlgn="auto" latinLnBrk="0" hangingPunct="1">
          <a:lnSpc>
            <a:spcPct val="100000"/>
          </a:lnSpc>
          <a:spcBef>
            <a:spcPct val="20000"/>
          </a:spcBef>
          <a:spcAft>
            <a:spcPts val="0"/>
          </a:spcAft>
          <a:buClrTx/>
          <a:buSzTx/>
          <a:buFont typeface="Arial" pitchFamily="34" charset="0"/>
          <a:buNone/>
          <a:tabLst/>
          <a:defRPr kumimoji="0" sz="2400" b="0" i="1" u="none" strike="noStrike" kern="1200" cap="none" spc="0" normalizeH="0" baseline="0" noProof="0" dirty="0" smtClean="0">
            <a:ln>
              <a:noFill/>
            </a:ln>
            <a:solidFill>
              <a:schemeClr val="bg1"/>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Burness_Paull_template_2018_classic.potx" id="{11DDBE13-4EFD-4573-9B00-004CDB636A95}" vid="{3D08B69E-09D6-4696-986B-19E0499182B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12149</TotalTime>
  <Words>1953</Words>
  <Application>Microsoft Macintosh PowerPoint</Application>
  <PresentationFormat>Widescreen</PresentationFormat>
  <Paragraphs>286</Paragraphs>
  <Slides>45</Slides>
  <Notes>9</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45</vt:i4>
      </vt:variant>
    </vt:vector>
  </HeadingPairs>
  <TitlesOfParts>
    <vt:vector size="63" baseType="lpstr">
      <vt:lpstr>等线</vt:lpstr>
      <vt:lpstr>Arial</vt:lpstr>
      <vt:lpstr>Calibri</vt:lpstr>
      <vt:lpstr>Calibri Light</vt:lpstr>
      <vt:lpstr>Courier New</vt:lpstr>
      <vt:lpstr>Gill Sans</vt:lpstr>
      <vt:lpstr>Lato Bold</vt:lpstr>
      <vt:lpstr>Lato Medium</vt:lpstr>
      <vt:lpstr>Lato Regular</vt:lpstr>
      <vt:lpstr>Mangal</vt:lpstr>
      <vt:lpstr>Montserrat</vt:lpstr>
      <vt:lpstr>Raleway</vt:lpstr>
      <vt:lpstr>Roboto</vt:lpstr>
      <vt:lpstr>Symbol</vt:lpstr>
      <vt:lpstr>Times New Roman</vt:lpstr>
      <vt:lpstr>Trebuchet MS</vt:lpstr>
      <vt:lpstr>Custom Design</vt:lpstr>
      <vt:lpstr>Blank</vt:lpstr>
      <vt:lpstr>PowerPoint Presentation</vt:lpstr>
      <vt:lpstr>PowerPoint Presentation</vt:lpstr>
      <vt:lpstr> </vt:lpstr>
      <vt:lpstr>Fintech Regulations - Approaches</vt:lpstr>
      <vt:lpstr>Fintech Regulations</vt:lpstr>
      <vt:lpstr> </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The Problem</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GDPR – The Final countdown for Fintech…</vt:lpstr>
      <vt:lpstr>PowerPoint Presentation</vt:lpstr>
      <vt:lpstr>PowerPoint Presentation</vt:lpstr>
      <vt:lpstr>Key Headlines</vt:lpstr>
      <vt:lpstr>Elizabeth Denham -  HEAD OF ICO 2 FEBRUARY 2018</vt:lpstr>
      <vt:lpstr>Accountability</vt:lpstr>
      <vt:lpstr>PowerPoint Presentation</vt:lpstr>
      <vt:lpstr>TOP FIVE THINGS THAT FINTECH START-UPS SHOULD KNOW ABOUT FINANCIAL SERVICES REGULATION</vt:lpstr>
      <vt:lpstr>HOW DOES FINANCIAL SERVICES REGULATION WORK IN THE UK?</vt:lpstr>
      <vt:lpstr>WHAT ARE REGULATED ACTIVITIES?</vt:lpstr>
      <vt:lpstr>WHAT ARE REGULATED ACTIVITIES?</vt:lpstr>
      <vt:lpstr>HOW DO I BECOME AUTHORISED?</vt:lpstr>
      <vt:lpstr>WHAT ARE MY ALTERNATIVES TO BECOMING AUTHORISED?</vt:lpstr>
      <vt:lpstr>WHERE CAN I GET FURTHER GENERAL GUIDANCE ON FINANCIAL SERVICES REGULATION?</vt:lpstr>
      <vt:lpstr>WHERE CAN I GET FURTHER GENERAL GUIDANCE ON FINANCIAL SERVICES REGULATION?</vt:lpstr>
      <vt:lpstr>PowerPoint Presentation</vt:lpstr>
      <vt:lpstr>David Goodbrand</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Rakesh Kumar</dc:creator>
  <cp:lastModifiedBy>Elisabetta Trasatti</cp:lastModifiedBy>
  <cp:revision>349</cp:revision>
  <dcterms:created xsi:type="dcterms:W3CDTF">2016-06-12T13:38:13Z</dcterms:created>
  <dcterms:modified xsi:type="dcterms:W3CDTF">2018-03-05T22:47:11Z</dcterms:modified>
</cp:coreProperties>
</file>